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3" r:id="rId1"/>
  </p:sldMasterIdLst>
  <p:notesMasterIdLst>
    <p:notesMasterId r:id="rId18"/>
  </p:notesMasterIdLst>
  <p:handoutMasterIdLst>
    <p:handoutMasterId r:id="rId19"/>
  </p:handoutMasterIdLst>
  <p:sldIdLst>
    <p:sldId id="375" r:id="rId2"/>
    <p:sldId id="376" r:id="rId3"/>
    <p:sldId id="448" r:id="rId4"/>
    <p:sldId id="445" r:id="rId5"/>
    <p:sldId id="498" r:id="rId6"/>
    <p:sldId id="500" r:id="rId7"/>
    <p:sldId id="446" r:id="rId8"/>
    <p:sldId id="501" r:id="rId9"/>
    <p:sldId id="502" r:id="rId10"/>
    <p:sldId id="503" r:id="rId11"/>
    <p:sldId id="504" r:id="rId12"/>
    <p:sldId id="505" r:id="rId13"/>
    <p:sldId id="506" r:id="rId14"/>
    <p:sldId id="507" r:id="rId15"/>
    <p:sldId id="508" r:id="rId16"/>
    <p:sldId id="444" r:id="rId17"/>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ming wu" initials="lw" lastIdx="1" clrIdx="0">
    <p:extLst>
      <p:ext uri="{19B8F6BF-5375-455C-9EA6-DF929625EA0E}">
        <p15:presenceInfo xmlns:p15="http://schemas.microsoft.com/office/powerpoint/2012/main" userId="f78511f9fa5016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9900"/>
    <a:srgbClr val="FFFFFF"/>
    <a:srgbClr val="FFCC00"/>
    <a:srgbClr val="F7EAE9"/>
    <a:srgbClr val="CC3300"/>
    <a:srgbClr val="CC00FF"/>
    <a:srgbClr val="5C4E3D"/>
    <a:srgbClr val="00FF00"/>
    <a:srgbClr val="00B05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6866" autoAdjust="0"/>
  </p:normalViewPr>
  <p:slideViewPr>
    <p:cSldViewPr>
      <p:cViewPr varScale="1">
        <p:scale>
          <a:sx n="82" d="100"/>
          <a:sy n="82" d="100"/>
        </p:scale>
        <p:origin x="778" y="67"/>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5/10/relationships/revisionInfo" Target="revisionInfo.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6888" cy="465138"/>
          </a:xfrm>
          <a:prstGeom prst="rect">
            <a:avLst/>
          </a:prstGeom>
        </p:spPr>
        <p:txBody>
          <a:bodyPr vert="horz" wrap="square" lIns="92055" tIns="46028" rIns="92055" bIns="46028"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sz="quarter" idx="1"/>
          </p:nvPr>
        </p:nvSpPr>
        <p:spPr>
          <a:xfrm>
            <a:off x="3971925" y="0"/>
            <a:ext cx="3036888" cy="465138"/>
          </a:xfrm>
          <a:prstGeom prst="rect">
            <a:avLst/>
          </a:prstGeom>
        </p:spPr>
        <p:txBody>
          <a:bodyPr vert="horz" wrap="square" lIns="92055" tIns="46028" rIns="92055" bIns="46028" numCol="1" anchor="t" anchorCtr="0" compatLnSpc="1">
            <a:prstTxWarp prst="textNoShape">
              <a:avLst/>
            </a:prstTxWarp>
          </a:bodyPr>
          <a:lstStyle>
            <a:lvl1pPr algn="r">
              <a:defRPr sz="1200"/>
            </a:lvl1pPr>
          </a:lstStyle>
          <a:p>
            <a:fld id="{6AB8EF38-BB27-42B6-B751-FA16BE7523EF}" type="datetimeFigureOut">
              <a:rPr lang="en-US"/>
              <a:pPr/>
              <a:t>9/29/2017</a:t>
            </a:fld>
            <a:endParaRPr lang="en-US"/>
          </a:p>
        </p:txBody>
      </p:sp>
      <p:sp>
        <p:nvSpPr>
          <p:cNvPr id="4" name="Footer Placeholder 3"/>
          <p:cNvSpPr>
            <a:spLocks noGrp="1"/>
          </p:cNvSpPr>
          <p:nvPr>
            <p:ph type="ftr" sz="quarter" idx="2"/>
          </p:nvPr>
        </p:nvSpPr>
        <p:spPr>
          <a:xfrm>
            <a:off x="0" y="8829675"/>
            <a:ext cx="3036888" cy="465138"/>
          </a:xfrm>
          <a:prstGeom prst="rect">
            <a:avLst/>
          </a:prstGeom>
        </p:spPr>
        <p:txBody>
          <a:bodyPr vert="horz" wrap="square" lIns="92055" tIns="46028" rIns="92055" bIns="46028" numCol="1" anchor="b" anchorCtr="0" compatLnSpc="1">
            <a:prstTxWarp prst="textNoShape">
              <a:avLst/>
            </a:prstTxWarp>
          </a:bodyPr>
          <a:lstStyle>
            <a:lvl1pPr>
              <a:defRPr sz="1200"/>
            </a:lvl1pPr>
          </a:lstStyle>
          <a:p>
            <a:endParaRPr lang="en-US"/>
          </a:p>
        </p:txBody>
      </p:sp>
      <p:sp>
        <p:nvSpPr>
          <p:cNvPr id="5" name="Slide Number Placeholder 4"/>
          <p:cNvSpPr>
            <a:spLocks noGrp="1"/>
          </p:cNvSpPr>
          <p:nvPr>
            <p:ph type="sldNum" sz="quarter" idx="3"/>
          </p:nvPr>
        </p:nvSpPr>
        <p:spPr>
          <a:xfrm>
            <a:off x="3971925" y="8829675"/>
            <a:ext cx="3036888" cy="465138"/>
          </a:xfrm>
          <a:prstGeom prst="rect">
            <a:avLst/>
          </a:prstGeom>
        </p:spPr>
        <p:txBody>
          <a:bodyPr vert="horz" wrap="square" lIns="92055" tIns="46028" rIns="92055" bIns="46028" numCol="1" anchor="b" anchorCtr="0" compatLnSpc="1">
            <a:prstTxWarp prst="textNoShape">
              <a:avLst/>
            </a:prstTxWarp>
          </a:bodyPr>
          <a:lstStyle>
            <a:lvl1pPr algn="r">
              <a:defRPr sz="1200"/>
            </a:lvl1pPr>
          </a:lstStyle>
          <a:p>
            <a:fld id="{DAA18061-0963-4A27-A731-CB9E296C3BF9}" type="slidenum">
              <a:rPr lang="en-US"/>
              <a:pPr/>
              <a:t>‹#›</a:t>
            </a:fld>
            <a:endParaRPr lang="en-US"/>
          </a:p>
        </p:txBody>
      </p:sp>
    </p:spTree>
    <p:extLst>
      <p:ext uri="{BB962C8B-B14F-4D97-AF65-F5344CB8AC3E}">
        <p14:creationId xmlns:p14="http://schemas.microsoft.com/office/powerpoint/2010/main" val="570040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6888" cy="465138"/>
          </a:xfrm>
          <a:prstGeom prst="rect">
            <a:avLst/>
          </a:prstGeom>
        </p:spPr>
        <p:txBody>
          <a:bodyPr vert="horz" wrap="square" lIns="93169" tIns="46585" rIns="93169" bIns="46585" numCol="1" anchor="t" anchorCtr="0" compatLnSpc="1">
            <a:prstTxWarp prst="textNoShape">
              <a:avLst/>
            </a:prstTxWarp>
          </a:bodyPr>
          <a:lstStyle>
            <a:lvl1pPr>
              <a:defRPr sz="1200">
                <a:latin typeface="Calibri" pitchFamily="34" charset="0"/>
              </a:defRPr>
            </a:lvl1pPr>
          </a:lstStyle>
          <a:p>
            <a:endParaRPr lang="zh-CN" altLang="zh-CN"/>
          </a:p>
        </p:txBody>
      </p:sp>
      <p:sp>
        <p:nvSpPr>
          <p:cNvPr id="3" name="Date Placeholder 2"/>
          <p:cNvSpPr>
            <a:spLocks noGrp="1"/>
          </p:cNvSpPr>
          <p:nvPr>
            <p:ph type="dt" idx="1"/>
          </p:nvPr>
        </p:nvSpPr>
        <p:spPr>
          <a:xfrm>
            <a:off x="3971925" y="0"/>
            <a:ext cx="3036888" cy="465138"/>
          </a:xfrm>
          <a:prstGeom prst="rect">
            <a:avLst/>
          </a:prstGeom>
        </p:spPr>
        <p:txBody>
          <a:bodyPr vert="horz" wrap="square" lIns="93169" tIns="46585" rIns="93169" bIns="46585" numCol="1" anchor="t" anchorCtr="0" compatLnSpc="1">
            <a:prstTxWarp prst="textNoShape">
              <a:avLst/>
            </a:prstTxWarp>
          </a:bodyPr>
          <a:lstStyle>
            <a:lvl1pPr algn="r">
              <a:defRPr sz="1200">
                <a:latin typeface="Calibri" pitchFamily="34" charset="0"/>
              </a:defRPr>
            </a:lvl1pPr>
          </a:lstStyle>
          <a:p>
            <a:fld id="{9FBEF071-B236-4D61-BF20-E7436C903BD5}" type="datetimeFigureOut">
              <a:rPr lang="en-US" altLang="zh-CN"/>
              <a:pPr/>
              <a:t>9/29/2017</a:t>
            </a:fld>
            <a:endParaRPr lang="en-US" altLang="zh-CN"/>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3169" tIns="46585" rIns="93169" bIns="46585" rtlCol="0" anchor="ctr"/>
          <a:lstStyle/>
          <a:p>
            <a:pPr lvl="0"/>
            <a:endParaRPr lang="en-US" noProof="0"/>
          </a:p>
        </p:txBody>
      </p:sp>
      <p:sp>
        <p:nvSpPr>
          <p:cNvPr id="5" name="Notes Placeholder 4"/>
          <p:cNvSpPr>
            <a:spLocks noGrp="1"/>
          </p:cNvSpPr>
          <p:nvPr>
            <p:ph type="body" sz="quarter" idx="3"/>
          </p:nvPr>
        </p:nvSpPr>
        <p:spPr>
          <a:xfrm>
            <a:off x="700088" y="4416425"/>
            <a:ext cx="5610225" cy="4181475"/>
          </a:xfrm>
          <a:prstGeom prst="rect">
            <a:avLst/>
          </a:prstGeom>
        </p:spPr>
        <p:txBody>
          <a:bodyPr vert="horz" lIns="93169" tIns="46585" rIns="93169" bIns="4658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6888" cy="465138"/>
          </a:xfrm>
          <a:prstGeom prst="rect">
            <a:avLst/>
          </a:prstGeom>
        </p:spPr>
        <p:txBody>
          <a:bodyPr vert="horz" wrap="square" lIns="93169" tIns="46585" rIns="93169" bIns="46585" numCol="1" anchor="b" anchorCtr="0" compatLnSpc="1">
            <a:prstTxWarp prst="textNoShape">
              <a:avLst/>
            </a:prstTxWarp>
          </a:bodyPr>
          <a:lstStyle>
            <a:lvl1pPr>
              <a:defRPr sz="1200">
                <a:latin typeface="Calibri" pitchFamily="34" charset="0"/>
              </a:defRPr>
            </a:lvl1pPr>
          </a:lstStyle>
          <a:p>
            <a:endParaRPr lang="zh-CN" altLang="zh-CN"/>
          </a:p>
        </p:txBody>
      </p:sp>
      <p:sp>
        <p:nvSpPr>
          <p:cNvPr id="7" name="Slide Number Placeholder 6"/>
          <p:cNvSpPr>
            <a:spLocks noGrp="1"/>
          </p:cNvSpPr>
          <p:nvPr>
            <p:ph type="sldNum" sz="quarter" idx="5"/>
          </p:nvPr>
        </p:nvSpPr>
        <p:spPr>
          <a:xfrm>
            <a:off x="3971925" y="8829675"/>
            <a:ext cx="3036888" cy="465138"/>
          </a:xfrm>
          <a:prstGeom prst="rect">
            <a:avLst/>
          </a:prstGeom>
        </p:spPr>
        <p:txBody>
          <a:bodyPr vert="horz" wrap="square" lIns="93169" tIns="46585" rIns="93169" bIns="46585" numCol="1" anchor="b" anchorCtr="0" compatLnSpc="1">
            <a:prstTxWarp prst="textNoShape">
              <a:avLst/>
            </a:prstTxWarp>
          </a:bodyPr>
          <a:lstStyle>
            <a:lvl1pPr algn="r">
              <a:defRPr sz="1200">
                <a:latin typeface="Calibri" pitchFamily="34" charset="0"/>
              </a:defRPr>
            </a:lvl1pPr>
          </a:lstStyle>
          <a:p>
            <a:fld id="{2FC48812-558A-4E53-A51D-8A734931A200}" type="slidenum">
              <a:rPr lang="en-US" altLang="zh-CN"/>
              <a:pPr/>
              <a:t>‹#›</a:t>
            </a:fld>
            <a:endParaRPr lang="en-US" altLang="zh-CN"/>
          </a:p>
        </p:txBody>
      </p:sp>
    </p:spTree>
    <p:extLst>
      <p:ext uri="{BB962C8B-B14F-4D97-AF65-F5344CB8AC3E}">
        <p14:creationId xmlns:p14="http://schemas.microsoft.com/office/powerpoint/2010/main" val="10359349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sinking of the RMS Titanic is one of the most infamous shipwrecks in history.  On April 15, 1912, during her maiden voyage, the Titanic sank after colliding with an iceberg, killing 1502 out of 2224 passengers and crew. This sensational tragedy shocked the international community and led to better safety regulations for ships.</a:t>
            </a:r>
          </a:p>
          <a:p>
            <a:pPr fontAlgn="base"/>
            <a:r>
              <a:rPr lang="en-US" sz="1200" b="0" i="0" kern="1200" dirty="0">
                <a:solidFill>
                  <a:schemeClr val="tx1"/>
                </a:solidFill>
                <a:effectLst/>
                <a:latin typeface="+mn-lt"/>
                <a:ea typeface="+mn-ea"/>
                <a:cs typeface="+mn-cs"/>
              </a:rPr>
              <a:t>One of the reasons that the shipwreck led to such loss of life was that there were not enough lifeboats for the passengers and crew. Although there was some element of luck involved in surviving the sinking, some groups of people were more likely to survive than others, such as women, children, and the upper-class.</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3</a:t>
            </a:fld>
            <a:endParaRPr lang="en-US" altLang="zh-CN"/>
          </a:p>
        </p:txBody>
      </p:sp>
    </p:spTree>
    <p:extLst>
      <p:ext uri="{BB962C8B-B14F-4D97-AF65-F5344CB8AC3E}">
        <p14:creationId xmlns:p14="http://schemas.microsoft.com/office/powerpoint/2010/main" val="18607401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Analyze the dataset and solve the problem , then submit your results to Kaggle, Kaggle will give you score and ranking.</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4</a:t>
            </a:fld>
            <a:endParaRPr lang="en-US" altLang="zh-CN"/>
          </a:p>
        </p:txBody>
      </p:sp>
    </p:spTree>
    <p:extLst>
      <p:ext uri="{BB962C8B-B14F-4D97-AF65-F5344CB8AC3E}">
        <p14:creationId xmlns:p14="http://schemas.microsoft.com/office/powerpoint/2010/main" val="166327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training set should be used to build your machine learning models. For the training set, we provide the outcome for each passenger.</a:t>
            </a:r>
          </a:p>
          <a:p>
            <a:r>
              <a:rPr lang="en-US" sz="1200" b="0" i="0" kern="1200" dirty="0">
                <a:solidFill>
                  <a:schemeClr val="tx1"/>
                </a:solidFill>
                <a:effectLst/>
                <a:latin typeface="+mn-lt"/>
                <a:ea typeface="+mn-ea"/>
                <a:cs typeface="+mn-cs"/>
              </a:rPr>
              <a:t>The test set should be used to see how well your model performs on unseen data</a:t>
            </a:r>
            <a:endParaRPr lang="en-US" dirty="0"/>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5</a:t>
            </a:fld>
            <a:endParaRPr lang="en-US" altLang="zh-CN"/>
          </a:p>
        </p:txBody>
      </p:sp>
    </p:spTree>
    <p:extLst>
      <p:ext uri="{BB962C8B-B14F-4D97-AF65-F5344CB8AC3E}">
        <p14:creationId xmlns:p14="http://schemas.microsoft.com/office/powerpoint/2010/main" val="372130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training set should be used to build your machine learning models. For the training set, we provide the outcome for each passenger.</a:t>
            </a:r>
          </a:p>
          <a:p>
            <a:r>
              <a:rPr lang="en-US" sz="1200" b="0" i="0" kern="1200" dirty="0">
                <a:solidFill>
                  <a:schemeClr val="tx1"/>
                </a:solidFill>
                <a:effectLst/>
                <a:latin typeface="+mn-lt"/>
                <a:ea typeface="+mn-ea"/>
                <a:cs typeface="+mn-cs"/>
              </a:rPr>
              <a:t>The test set should be used to see how well your model performs on unseen data</a:t>
            </a:r>
            <a:endParaRPr lang="en-US" dirty="0"/>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6</a:t>
            </a:fld>
            <a:endParaRPr lang="en-US" altLang="zh-CN"/>
          </a:p>
        </p:txBody>
      </p:sp>
    </p:spTree>
    <p:extLst>
      <p:ext uri="{BB962C8B-B14F-4D97-AF65-F5344CB8AC3E}">
        <p14:creationId xmlns:p14="http://schemas.microsoft.com/office/powerpoint/2010/main" val="401211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13</a:t>
            </a:fld>
            <a:endParaRPr lang="en-US" altLang="zh-CN"/>
          </a:p>
        </p:txBody>
      </p:sp>
    </p:spTree>
    <p:extLst>
      <p:ext uri="{BB962C8B-B14F-4D97-AF65-F5344CB8AC3E}">
        <p14:creationId xmlns:p14="http://schemas.microsoft.com/office/powerpoint/2010/main" val="3107227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14</a:t>
            </a:fld>
            <a:endParaRPr lang="en-US" altLang="zh-CN"/>
          </a:p>
        </p:txBody>
      </p:sp>
    </p:spTree>
    <p:extLst>
      <p:ext uri="{BB962C8B-B14F-4D97-AF65-F5344CB8AC3E}">
        <p14:creationId xmlns:p14="http://schemas.microsoft.com/office/powerpoint/2010/main" val="2104659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15</a:t>
            </a:fld>
            <a:endParaRPr lang="en-US" altLang="zh-CN"/>
          </a:p>
        </p:txBody>
      </p:sp>
    </p:spTree>
    <p:extLst>
      <p:ext uri="{BB962C8B-B14F-4D97-AF65-F5344CB8AC3E}">
        <p14:creationId xmlns:p14="http://schemas.microsoft.com/office/powerpoint/2010/main" val="31246366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CiVS sidebar.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24000" cy="68580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1752600" y="914400"/>
            <a:ext cx="7086600" cy="1470025"/>
          </a:xfrm>
        </p:spPr>
        <p:txBody>
          <a:bodyPr/>
          <a:lstStyle/>
          <a:p>
            <a:r>
              <a:rPr lang="en-US" dirty="0"/>
              <a:t>CLICK TO EDIT MASTER TITLE STYLE</a:t>
            </a:r>
          </a:p>
        </p:txBody>
      </p:sp>
      <p:sp>
        <p:nvSpPr>
          <p:cNvPr id="3" name="Subtitle 2"/>
          <p:cNvSpPr>
            <a:spLocks noGrp="1"/>
          </p:cNvSpPr>
          <p:nvPr>
            <p:ph type="subTitle" idx="1"/>
          </p:nvPr>
        </p:nvSpPr>
        <p:spPr>
          <a:xfrm>
            <a:off x="2133600" y="3200400"/>
            <a:ext cx="6400800" cy="1752600"/>
          </a:xfrm>
        </p:spPr>
        <p:txBody>
          <a:bodyPr/>
          <a:lstStyle>
            <a:lvl1pPr marL="0" indent="0" algn="ctr">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Date Placeholder 3"/>
          <p:cNvSpPr>
            <a:spLocks noGrp="1"/>
          </p:cNvSpPr>
          <p:nvPr>
            <p:ph type="dt" sz="half" idx="10"/>
          </p:nvPr>
        </p:nvSpPr>
        <p:spPr>
          <a:xfrm>
            <a:off x="4038600" y="5257800"/>
            <a:ext cx="2362200" cy="533400"/>
          </a:xfrm>
        </p:spPr>
        <p:txBody>
          <a:bodyPr/>
          <a:lstStyle>
            <a:lvl1pPr algn="ctr">
              <a:defRPr sz="3600">
                <a:solidFill>
                  <a:schemeClr val="tx1"/>
                </a:solidFill>
              </a:defRPr>
            </a:lvl1pPr>
          </a:lstStyle>
          <a:p>
            <a:endParaRPr lang="en-US" altLang="zh-CN" dirty="0"/>
          </a:p>
        </p:txBody>
      </p:sp>
      <p:pic>
        <p:nvPicPr>
          <p:cNvPr id="6"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0"/>
            <a:ext cx="1524000" cy="68580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3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4" name="Group 6"/>
          <p:cNvGrpSpPr>
            <a:grpSpLocks/>
          </p:cNvGrpSpPr>
          <p:nvPr userDrawn="1"/>
        </p:nvGrpSpPr>
        <p:grpSpPr bwMode="auto">
          <a:xfrm>
            <a:off x="0" y="0"/>
            <a:ext cx="9144000" cy="969963"/>
            <a:chOff x="0" y="0"/>
            <a:chExt cx="9144000" cy="969817"/>
          </a:xfrm>
        </p:grpSpPr>
        <p:pic>
          <p:nvPicPr>
            <p:cNvPr id="15" name="Picture 3" descr="G:\A_Zhou\CIVS\Center\Logo\Final\CIVS Powerpoint image FINAL.jpg"/>
            <p:cNvPicPr>
              <a:picLocks noChangeAspect="1" noChangeArrowheads="1"/>
            </p:cNvPicPr>
            <p:nvPr userDrawn="1"/>
          </p:nvPicPr>
          <p:blipFill>
            <a:blip r:embed="rId2">
              <a:extLst>
                <a:ext uri="{28A0092B-C50C-407E-A947-70E740481C1C}">
                  <a14:useLocalDpi xmlns:a14="http://schemas.microsoft.com/office/drawing/2010/main" val="0"/>
                </a:ext>
              </a:extLst>
            </a:blip>
            <a:srcRect b="86275"/>
            <a:stretch>
              <a:fillRect/>
            </a:stretch>
          </p:blipFill>
          <p:spPr bwMode="auto">
            <a:xfrm>
              <a:off x="0" y="0"/>
              <a:ext cx="9144000" cy="96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a:spLocks noChangeArrowheads="1"/>
            </p:cNvSpPr>
            <p:nvPr userDrawn="1"/>
          </p:nvSpPr>
          <p:spPr bwMode="auto">
            <a:xfrm>
              <a:off x="4572000" y="304754"/>
              <a:ext cx="2506663" cy="36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zh-CN" b="1">
                  <a:solidFill>
                    <a:srgbClr val="CC9900"/>
                  </a:solidFill>
                  <a:latin typeface="Monotype Corsiva" pitchFamily="66" charset="0"/>
                </a:rPr>
                <a:t>Where Ideas Become Reality</a:t>
              </a:r>
            </a:p>
          </p:txBody>
        </p:sp>
      </p:grpSp>
      <p:sp>
        <p:nvSpPr>
          <p:cNvPr id="11" name="Content Placeholder 10"/>
          <p:cNvSpPr>
            <a:spLocks noGrp="1"/>
          </p:cNvSpPr>
          <p:nvPr>
            <p:ph sz="quarter" idx="11"/>
          </p:nvPr>
        </p:nvSpPr>
        <p:spPr>
          <a:xfrm>
            <a:off x="457200" y="2011362"/>
            <a:ext cx="8229600" cy="4648200"/>
          </a:xfrm>
        </p:spPr>
        <p:txBody>
          <a:bodyPr/>
          <a:lstStyle>
            <a:lvl1pPr marL="342900" indent="-342900">
              <a:buClr>
                <a:srgbClr val="FFCC66"/>
              </a:buClr>
              <a:buFont typeface="Wingdings" pitchFamily="2" charset="2"/>
              <a:buChar char="Ø"/>
              <a:defRPr>
                <a:solidFill>
                  <a:schemeClr val="tx1"/>
                </a:solidFill>
                <a:latin typeface="Arial" pitchFamily="34" charset="0"/>
                <a:cs typeface="Arial" pitchFamily="34" charset="0"/>
              </a:defRPr>
            </a:lvl1pPr>
            <a:lvl2pPr marL="742950" indent="-285750">
              <a:buClr>
                <a:srgbClr val="FFCC66"/>
              </a:buClr>
              <a:buFont typeface="Wingdings" pitchFamily="2" charset="2"/>
              <a:buChar char="§"/>
              <a:defRPr>
                <a:latin typeface="Arial" pitchFamily="34" charset="0"/>
                <a:cs typeface="Arial" pitchFamily="34" charset="0"/>
              </a:defRPr>
            </a:lvl2pPr>
            <a:lvl3pPr marL="1143000" indent="-228600">
              <a:buClr>
                <a:srgbClr val="FFCC66"/>
              </a:buClr>
              <a:buFont typeface="Arial" pitchFamily="34" charset="0"/>
              <a:buChar char="•"/>
              <a:defRPr>
                <a:latin typeface="Arial" pitchFamily="34" charset="0"/>
                <a:cs typeface="Arial" pitchFamily="34" charset="0"/>
              </a:defRPr>
            </a:lvl3pPr>
            <a:lvl4pPr marL="1600200" indent="-228600">
              <a:buClr>
                <a:srgbClr val="FFCC66"/>
              </a:buClr>
              <a:buFont typeface="Arial" pitchFamily="34" charset="0"/>
              <a:buChar char="−"/>
              <a:defRPr>
                <a:latin typeface="Arial" pitchFamily="34" charset="0"/>
                <a:cs typeface="Arial" pitchFamily="34" charset="0"/>
              </a:defRPr>
            </a:lvl4pPr>
            <a:lvl5pPr marL="2057400" indent="-228600">
              <a:buClr>
                <a:srgbClr val="FFCC66"/>
              </a:buClr>
              <a:buFont typeface="Arial" pitchFamily="34" charset="0"/>
              <a:buChar cha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 Fifth level</a:t>
            </a:r>
          </a:p>
        </p:txBody>
      </p:sp>
      <p:sp>
        <p:nvSpPr>
          <p:cNvPr id="12" name="Title 11"/>
          <p:cNvSpPr>
            <a:spLocks noGrp="1"/>
          </p:cNvSpPr>
          <p:nvPr>
            <p:ph type="title" hasCustomPrompt="1"/>
          </p:nvPr>
        </p:nvSpPr>
        <p:spPr>
          <a:xfrm>
            <a:off x="457200" y="1143000"/>
            <a:ext cx="8229600" cy="868362"/>
          </a:xfrm>
        </p:spPr>
        <p:txBody>
          <a:bodyPr/>
          <a:lstStyle>
            <a:lvl1pPr>
              <a:defRPr sz="3400"/>
            </a:lvl1pPr>
          </a:lstStyle>
          <a:p>
            <a:r>
              <a:rPr lang="en-US" dirty="0"/>
              <a:t>CLICK TO EDIT MASTER TITLE STYLE</a:t>
            </a:r>
          </a:p>
        </p:txBody>
      </p:sp>
      <p:sp>
        <p:nvSpPr>
          <p:cNvPr id="13" name="Slide Number Placeholder 5"/>
          <p:cNvSpPr>
            <a:spLocks noGrp="1"/>
          </p:cNvSpPr>
          <p:nvPr>
            <p:ph type="sldNum" sz="quarter" idx="12"/>
          </p:nvPr>
        </p:nvSpPr>
        <p:spPr>
          <a:xfrm>
            <a:off x="8724900" y="735013"/>
            <a:ext cx="409575" cy="23495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E0DF7C0-E924-49C9-9FE7-DFCD8B4EE6AD}" type="slidenum">
              <a:rPr lang="en-US" altLang="zh-CN" smtClean="0"/>
              <a:pPr/>
              <a:t>‹#›</a:t>
            </a:fld>
            <a:endParaRPr lang="en-US" altLang="zh-CN" dirty="0"/>
          </a:p>
        </p:txBody>
      </p:sp>
      <p:pic>
        <p:nvPicPr>
          <p:cNvPr id="8" name="Picture 3"/>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3174" y="0"/>
            <a:ext cx="9117652"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3784055"/>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endParaRPr lang="en-US"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1" name="Rectangle 10"/>
          <p:cNvSpPr/>
          <p:nvPr userDrawn="1"/>
        </p:nvSpPr>
        <p:spPr>
          <a:xfrm>
            <a:off x="7315200" y="617220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4255" r:id="rId1"/>
    <p:sldLayoutId id="2147484257" r:id="rId2"/>
  </p:sldLayoutIdLst>
  <p:hf hdr="0" ftr="0" dt="0"/>
  <p:txStyles>
    <p:titleStyle>
      <a:lvl1pPr algn="ctr" rtl="0" eaLnBrk="0" fontAlgn="base" hangingPunct="0">
        <a:spcBef>
          <a:spcPct val="0"/>
        </a:spcBef>
        <a:spcAft>
          <a:spcPct val="0"/>
        </a:spcAft>
        <a:defRPr sz="4000" b="1" kern="1200">
          <a:solidFill>
            <a:srgbClr val="CC990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Wingdings" pitchFamily="2" charset="2"/>
        <a:buChar char="Ø"/>
        <a:defRPr sz="3200" kern="1200">
          <a:solidFill>
            <a:srgbClr val="D7C05F"/>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19300" y="6019800"/>
            <a:ext cx="6629400" cy="461665"/>
          </a:xfrm>
          <a:prstGeom prst="rect">
            <a:avLst/>
          </a:prstGeom>
          <a:noFill/>
          <a:scene3d>
            <a:camera prst="orthographicFront">
              <a:rot lat="0" lon="21299999" rev="0"/>
            </a:camera>
            <a:lightRig rig="threePt" dir="t"/>
          </a:scene3d>
        </p:spPr>
        <p:txBody>
          <a:bodyPr>
            <a:spAutoFit/>
          </a:bodyPr>
          <a:lstStyle/>
          <a:p>
            <a:pPr algn="ctr">
              <a:defRPr/>
            </a:pPr>
            <a:r>
              <a:rPr lang="en-US" sz="2400" b="1" i="1" dirty="0">
                <a:solidFill>
                  <a:srgbClr val="CC9900"/>
                </a:solidFill>
                <a:effectLst>
                  <a:outerShdw blurRad="38100" dist="38100" dir="2700000" algn="tl">
                    <a:srgbClr val="000000">
                      <a:alpha val="43137"/>
                    </a:srgbClr>
                  </a:outerShdw>
                </a:effectLst>
                <a:cs typeface="Arial" pitchFamily="34" charset="0"/>
              </a:rPr>
              <a:t>Where Ideas Become Reality</a:t>
            </a:r>
            <a:endParaRPr lang="en-US" sz="2400" b="1" i="1" dirty="0">
              <a:solidFill>
                <a:srgbClr val="CC9900"/>
              </a:solidFill>
              <a:cs typeface="Arial" pitchFamily="34" charset="0"/>
            </a:endParaRPr>
          </a:p>
        </p:txBody>
      </p:sp>
      <p:sp>
        <p:nvSpPr>
          <p:cNvPr id="2" name="Subtitle 1"/>
          <p:cNvSpPr>
            <a:spLocks noGrp="1"/>
          </p:cNvSpPr>
          <p:nvPr>
            <p:ph type="subTitle" idx="1"/>
          </p:nvPr>
        </p:nvSpPr>
        <p:spPr>
          <a:xfrm>
            <a:off x="1752600" y="3200400"/>
            <a:ext cx="7162800" cy="2667000"/>
          </a:xfrm>
        </p:spPr>
        <p:txBody>
          <a:bodyPr/>
          <a:lstStyle/>
          <a:p>
            <a:pPr>
              <a:defRPr/>
            </a:pPr>
            <a:r>
              <a:rPr lang="en-US" sz="2000" dirty="0">
                <a:latin typeface="Arial" panose="020B0604020202020204" pitchFamily="34" charset="0"/>
                <a:cs typeface="Arial" panose="020B0604020202020204" pitchFamily="34" charset="0"/>
              </a:rPr>
              <a:t>Center for Innovation through Visualization &amp; Simulation</a:t>
            </a:r>
          </a:p>
          <a:p>
            <a:pPr>
              <a:defRPr/>
            </a:pPr>
            <a:r>
              <a:rPr lang="en-US" sz="2000" dirty="0">
                <a:latin typeface="Arial" panose="020B0604020202020204" pitchFamily="34" charset="0"/>
                <a:cs typeface="Arial" panose="020B0604020202020204" pitchFamily="34" charset="0"/>
              </a:rPr>
              <a:t>(CIVS)</a:t>
            </a:r>
          </a:p>
          <a:p>
            <a:pPr>
              <a:defRPr/>
            </a:pPr>
            <a:r>
              <a:rPr lang="en-US" sz="2000" dirty="0">
                <a:latin typeface="Arial" panose="020B0604020202020204" pitchFamily="34" charset="0"/>
                <a:cs typeface="Arial" panose="020B0604020202020204" pitchFamily="34" charset="0"/>
              </a:rPr>
              <a:t>Purdue University Northwest</a:t>
            </a:r>
          </a:p>
          <a:p>
            <a:pPr>
              <a:defRPr/>
            </a:pPr>
            <a:r>
              <a:rPr lang="en-US" sz="2000" dirty="0">
                <a:latin typeface="Arial" panose="020B0604020202020204" pitchFamily="34" charset="0"/>
                <a:cs typeface="Arial" panose="020B0604020202020204" pitchFamily="34" charset="0"/>
              </a:rPr>
              <a:t>Hammond, IN 46323</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October 05, 2017</a:t>
            </a:r>
          </a:p>
        </p:txBody>
      </p:sp>
      <p:sp>
        <p:nvSpPr>
          <p:cNvPr id="5" name="Title 4"/>
          <p:cNvSpPr>
            <a:spLocks noGrp="1"/>
          </p:cNvSpPr>
          <p:nvPr>
            <p:ph type="ctrTitle"/>
          </p:nvPr>
        </p:nvSpPr>
        <p:spPr>
          <a:xfrm>
            <a:off x="1981200" y="914400"/>
            <a:ext cx="6629400" cy="1470025"/>
          </a:xfrm>
        </p:spPr>
        <p:txBody>
          <a:bodyPr/>
          <a:lstStyle/>
          <a:p>
            <a:r>
              <a:rPr lang="en-US" dirty="0"/>
              <a:t>Titanic: Machine Learning from Disaster</a:t>
            </a:r>
          </a:p>
        </p:txBody>
      </p:sp>
    </p:spTree>
    <p:extLst>
      <p:ext uri="{BB962C8B-B14F-4D97-AF65-F5344CB8AC3E}">
        <p14:creationId xmlns:p14="http://schemas.microsoft.com/office/powerpoint/2010/main" val="302798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10</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231106"/>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passengers who are less than 10 are more likely to survive than older ones who are more than 12 and less than 50</a:t>
            </a:r>
          </a:p>
        </p:txBody>
      </p:sp>
      <p:pic>
        <p:nvPicPr>
          <p:cNvPr id="2" name="图片 1">
            <a:extLst>
              <a:ext uri="{FF2B5EF4-FFF2-40B4-BE49-F238E27FC236}">
                <a16:creationId xmlns:a16="http://schemas.microsoft.com/office/drawing/2014/main" id="{CACD61A6-5AB7-4F77-A974-317C89CEEBA8}"/>
              </a:ext>
            </a:extLst>
          </p:cNvPr>
          <p:cNvPicPr>
            <a:picLocks noChangeAspect="1"/>
          </p:cNvPicPr>
          <p:nvPr/>
        </p:nvPicPr>
        <p:blipFill>
          <a:blip r:embed="rId2"/>
          <a:stretch>
            <a:fillRect/>
          </a:stretch>
        </p:blipFill>
        <p:spPr>
          <a:xfrm>
            <a:off x="1524001" y="2925492"/>
            <a:ext cx="6248400" cy="3932507"/>
          </a:xfrm>
          <a:prstGeom prst="rect">
            <a:avLst/>
          </a:prstGeom>
        </p:spPr>
      </p:pic>
    </p:spTree>
    <p:extLst>
      <p:ext uri="{BB962C8B-B14F-4D97-AF65-F5344CB8AC3E}">
        <p14:creationId xmlns:p14="http://schemas.microsoft.com/office/powerpoint/2010/main" val="16701643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11</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23330"/>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Passengers with cheaper ticket fares are more likely to die.</a:t>
            </a:r>
          </a:p>
        </p:txBody>
      </p:sp>
      <p:pic>
        <p:nvPicPr>
          <p:cNvPr id="5" name="图片 4">
            <a:extLst>
              <a:ext uri="{FF2B5EF4-FFF2-40B4-BE49-F238E27FC236}">
                <a16:creationId xmlns:a16="http://schemas.microsoft.com/office/drawing/2014/main" id="{26F3E394-BC28-489C-90F2-6AB8C4E7F226}"/>
              </a:ext>
            </a:extLst>
          </p:cNvPr>
          <p:cNvPicPr>
            <a:picLocks noChangeAspect="1"/>
          </p:cNvPicPr>
          <p:nvPr/>
        </p:nvPicPr>
        <p:blipFill>
          <a:blip r:embed="rId2"/>
          <a:stretch>
            <a:fillRect/>
          </a:stretch>
        </p:blipFill>
        <p:spPr>
          <a:xfrm>
            <a:off x="1371600" y="2593008"/>
            <a:ext cx="6651797" cy="4258772"/>
          </a:xfrm>
          <a:prstGeom prst="rect">
            <a:avLst/>
          </a:prstGeom>
        </p:spPr>
      </p:pic>
    </p:spTree>
    <p:extLst>
      <p:ext uri="{BB962C8B-B14F-4D97-AF65-F5344CB8AC3E}">
        <p14:creationId xmlns:p14="http://schemas.microsoft.com/office/powerpoint/2010/main" val="37932669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12</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231106"/>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Adults (age between 15 and 50) with lowest ticket fares are more likely to die.</a:t>
            </a:r>
          </a:p>
        </p:txBody>
      </p:sp>
      <p:pic>
        <p:nvPicPr>
          <p:cNvPr id="2" name="图片 1">
            <a:extLst>
              <a:ext uri="{FF2B5EF4-FFF2-40B4-BE49-F238E27FC236}">
                <a16:creationId xmlns:a16="http://schemas.microsoft.com/office/drawing/2014/main" id="{D624C773-02CC-40F1-81E7-5FB11266D2B0}"/>
              </a:ext>
            </a:extLst>
          </p:cNvPr>
          <p:cNvPicPr>
            <a:picLocks noChangeAspect="1"/>
          </p:cNvPicPr>
          <p:nvPr/>
        </p:nvPicPr>
        <p:blipFill>
          <a:blip r:embed="rId2"/>
          <a:stretch>
            <a:fillRect/>
          </a:stretch>
        </p:blipFill>
        <p:spPr>
          <a:xfrm>
            <a:off x="1524000" y="2873117"/>
            <a:ext cx="6248400" cy="3970733"/>
          </a:xfrm>
          <a:prstGeom prst="rect">
            <a:avLst/>
          </a:prstGeom>
        </p:spPr>
      </p:pic>
    </p:spTree>
    <p:extLst>
      <p:ext uri="{BB962C8B-B14F-4D97-AF65-F5344CB8AC3E}">
        <p14:creationId xmlns:p14="http://schemas.microsoft.com/office/powerpoint/2010/main" val="11172755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13</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200329"/>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br>
              <a:rPr lang="en-US" sz="2400" dirty="0">
                <a:solidFill>
                  <a:schemeClr val="dk1"/>
                </a:solidFill>
                <a:latin typeface="Arial"/>
                <a:ea typeface="Arial"/>
                <a:cs typeface="Arial"/>
              </a:rPr>
            </a:br>
            <a:r>
              <a:rPr lang="en-US" altLang="zh-CN" sz="2400" dirty="0">
                <a:solidFill>
                  <a:schemeClr val="dk1"/>
                </a:solidFill>
                <a:latin typeface="Arial"/>
                <a:ea typeface="Arial"/>
                <a:cs typeface="Arial"/>
              </a:rPr>
              <a:t>create new features according to the features we have.</a:t>
            </a:r>
            <a:endParaRPr lang="en-US" sz="2400" dirty="0">
              <a:solidFill>
                <a:schemeClr val="dk1"/>
              </a:solidFill>
              <a:latin typeface="Arial"/>
              <a:ea typeface="Arial"/>
              <a:cs typeface="Arial"/>
            </a:endParaRPr>
          </a:p>
        </p:txBody>
      </p:sp>
      <p:sp>
        <p:nvSpPr>
          <p:cNvPr id="5" name="矩形 4">
            <a:extLst>
              <a:ext uri="{FF2B5EF4-FFF2-40B4-BE49-F238E27FC236}">
                <a16:creationId xmlns:a16="http://schemas.microsoft.com/office/drawing/2014/main" id="{198E3F7B-67B2-4799-8AAE-8105F33074EC}"/>
              </a:ext>
            </a:extLst>
          </p:cNvPr>
          <p:cNvSpPr/>
          <p:nvPr/>
        </p:nvSpPr>
        <p:spPr>
          <a:xfrm>
            <a:off x="990600" y="3505200"/>
            <a:ext cx="4572000" cy="1477328"/>
          </a:xfrm>
          <a:prstGeom prst="rect">
            <a:avLst/>
          </a:prstGeom>
        </p:spPr>
        <p:txBody>
          <a:bodyPr>
            <a:spAutoFit/>
          </a:bodyPr>
          <a:lstStyle/>
          <a:p>
            <a:pPr>
              <a:buFont typeface="Arial" panose="020B0604020202020204" pitchFamily="34" charset="0"/>
              <a:buChar char="•"/>
            </a:pPr>
            <a:r>
              <a:rPr lang="en-US" dirty="0" err="1">
                <a:solidFill>
                  <a:srgbClr val="000000"/>
                </a:solidFill>
                <a:latin typeface="Helvetica Neue"/>
              </a:rPr>
              <a:t>Braund</a:t>
            </a:r>
            <a:r>
              <a:rPr lang="en-US" dirty="0">
                <a:solidFill>
                  <a:srgbClr val="000000"/>
                </a:solidFill>
                <a:latin typeface="Helvetica Neue"/>
              </a:rPr>
              <a:t>, </a:t>
            </a:r>
            <a:r>
              <a:rPr lang="en-US" b="1" dirty="0">
                <a:solidFill>
                  <a:srgbClr val="000000"/>
                </a:solidFill>
                <a:latin typeface="Helvetica Neue"/>
              </a:rPr>
              <a:t>Mr.</a:t>
            </a:r>
            <a:r>
              <a:rPr lang="en-US" dirty="0">
                <a:solidFill>
                  <a:srgbClr val="000000"/>
                </a:solidFill>
                <a:latin typeface="Helvetica Neue"/>
              </a:rPr>
              <a:t> Owen Harris</a:t>
            </a:r>
          </a:p>
          <a:p>
            <a:pPr>
              <a:buFont typeface="Arial" panose="020B0604020202020204" pitchFamily="34" charset="0"/>
              <a:buChar char="•"/>
            </a:pPr>
            <a:r>
              <a:rPr lang="en-US" dirty="0" err="1">
                <a:solidFill>
                  <a:srgbClr val="000000"/>
                </a:solidFill>
                <a:latin typeface="Helvetica Neue"/>
              </a:rPr>
              <a:t>Heikkinen</a:t>
            </a:r>
            <a:r>
              <a:rPr lang="en-US" dirty="0">
                <a:solidFill>
                  <a:srgbClr val="000000"/>
                </a:solidFill>
                <a:latin typeface="Helvetica Neue"/>
              </a:rPr>
              <a:t>, </a:t>
            </a:r>
            <a:r>
              <a:rPr lang="en-US" b="1" dirty="0">
                <a:solidFill>
                  <a:srgbClr val="000000"/>
                </a:solidFill>
                <a:latin typeface="Helvetica Neue"/>
              </a:rPr>
              <a:t>Miss.</a:t>
            </a:r>
            <a:r>
              <a:rPr lang="en-US" dirty="0">
                <a:solidFill>
                  <a:srgbClr val="000000"/>
                </a:solidFill>
                <a:latin typeface="Helvetica Neue"/>
              </a:rPr>
              <a:t> </a:t>
            </a:r>
            <a:r>
              <a:rPr lang="en-US" dirty="0" err="1">
                <a:solidFill>
                  <a:srgbClr val="000000"/>
                </a:solidFill>
                <a:latin typeface="Helvetica Neue"/>
              </a:rPr>
              <a:t>Laina</a:t>
            </a:r>
            <a:endParaRPr lang="en-US" dirty="0">
              <a:solidFill>
                <a:srgbClr val="000000"/>
              </a:solidFill>
              <a:latin typeface="Helvetica Neue"/>
            </a:endParaRPr>
          </a:p>
          <a:p>
            <a:pPr>
              <a:buFont typeface="Arial" panose="020B0604020202020204" pitchFamily="34" charset="0"/>
              <a:buChar char="•"/>
            </a:pPr>
            <a:r>
              <a:rPr lang="en-US" dirty="0">
                <a:solidFill>
                  <a:srgbClr val="000000"/>
                </a:solidFill>
                <a:latin typeface="Helvetica Neue"/>
              </a:rPr>
              <a:t>Oliva y </a:t>
            </a:r>
            <a:r>
              <a:rPr lang="en-US" dirty="0" err="1">
                <a:solidFill>
                  <a:srgbClr val="000000"/>
                </a:solidFill>
                <a:latin typeface="Helvetica Neue"/>
              </a:rPr>
              <a:t>Ocana</a:t>
            </a:r>
            <a:r>
              <a:rPr lang="en-US" dirty="0">
                <a:solidFill>
                  <a:srgbClr val="000000"/>
                </a:solidFill>
                <a:latin typeface="Helvetica Neue"/>
              </a:rPr>
              <a:t>, </a:t>
            </a:r>
            <a:r>
              <a:rPr lang="en-US" b="1" dirty="0">
                <a:solidFill>
                  <a:srgbClr val="000000"/>
                </a:solidFill>
                <a:latin typeface="Helvetica Neue"/>
              </a:rPr>
              <a:t>Dona.</a:t>
            </a:r>
            <a:r>
              <a:rPr lang="en-US" dirty="0">
                <a:solidFill>
                  <a:srgbClr val="000000"/>
                </a:solidFill>
                <a:latin typeface="Helvetica Neue"/>
              </a:rPr>
              <a:t> Fermina</a:t>
            </a:r>
          </a:p>
          <a:p>
            <a:pPr>
              <a:buFont typeface="Arial" panose="020B0604020202020204" pitchFamily="34" charset="0"/>
              <a:buChar char="•"/>
            </a:pPr>
            <a:r>
              <a:rPr lang="en-US" dirty="0">
                <a:solidFill>
                  <a:srgbClr val="000000"/>
                </a:solidFill>
                <a:latin typeface="Helvetica Neue"/>
              </a:rPr>
              <a:t>Peter, </a:t>
            </a:r>
            <a:r>
              <a:rPr lang="en-US" b="1" dirty="0">
                <a:solidFill>
                  <a:srgbClr val="000000"/>
                </a:solidFill>
                <a:latin typeface="Helvetica Neue"/>
              </a:rPr>
              <a:t>Master.</a:t>
            </a:r>
            <a:r>
              <a:rPr lang="en-US" dirty="0">
                <a:solidFill>
                  <a:srgbClr val="000000"/>
                </a:solidFill>
                <a:latin typeface="Helvetica Neue"/>
              </a:rPr>
              <a:t> Michael J</a:t>
            </a:r>
          </a:p>
          <a:p>
            <a:pPr>
              <a:buFont typeface="Arial" panose="020B0604020202020204" pitchFamily="34" charset="0"/>
              <a:buChar char="•"/>
            </a:pPr>
            <a:r>
              <a:rPr lang="en-US" b="0" i="0" dirty="0">
                <a:solidFill>
                  <a:srgbClr val="000000"/>
                </a:solidFill>
                <a:effectLst/>
                <a:latin typeface="Helvetica Neue"/>
              </a:rPr>
              <a:t>…</a:t>
            </a:r>
          </a:p>
        </p:txBody>
      </p:sp>
      <p:sp>
        <p:nvSpPr>
          <p:cNvPr id="6" name="矩形 5">
            <a:extLst>
              <a:ext uri="{FF2B5EF4-FFF2-40B4-BE49-F238E27FC236}">
                <a16:creationId xmlns:a16="http://schemas.microsoft.com/office/drawing/2014/main" id="{DE590D06-3AF6-4466-8E20-8DC5172807C0}"/>
              </a:ext>
            </a:extLst>
          </p:cNvPr>
          <p:cNvSpPr/>
          <p:nvPr/>
        </p:nvSpPr>
        <p:spPr>
          <a:xfrm>
            <a:off x="6477000" y="3505200"/>
            <a:ext cx="1600200" cy="1754326"/>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Helvetica Neue"/>
              </a:rPr>
              <a:t>Officer</a:t>
            </a:r>
          </a:p>
          <a:p>
            <a:pPr>
              <a:buFont typeface="Arial" panose="020B0604020202020204" pitchFamily="34" charset="0"/>
              <a:buChar char="•"/>
            </a:pPr>
            <a:r>
              <a:rPr lang="en-US" dirty="0">
                <a:solidFill>
                  <a:srgbClr val="000000"/>
                </a:solidFill>
                <a:latin typeface="Helvetica Neue"/>
              </a:rPr>
              <a:t>Royalty</a:t>
            </a:r>
          </a:p>
          <a:p>
            <a:pPr>
              <a:buFont typeface="Arial" panose="020B0604020202020204" pitchFamily="34" charset="0"/>
              <a:buChar char="•"/>
            </a:pPr>
            <a:r>
              <a:rPr lang="en-US" dirty="0" err="1">
                <a:solidFill>
                  <a:srgbClr val="000000"/>
                </a:solidFill>
                <a:latin typeface="Helvetica Neue"/>
              </a:rPr>
              <a:t>Mr</a:t>
            </a:r>
            <a:endParaRPr lang="en-US" dirty="0">
              <a:solidFill>
                <a:srgbClr val="000000"/>
              </a:solidFill>
              <a:latin typeface="Helvetica Neue"/>
            </a:endParaRPr>
          </a:p>
          <a:p>
            <a:pPr>
              <a:buFont typeface="Arial" panose="020B0604020202020204" pitchFamily="34" charset="0"/>
              <a:buChar char="•"/>
            </a:pPr>
            <a:r>
              <a:rPr lang="en-US" dirty="0" err="1">
                <a:solidFill>
                  <a:srgbClr val="000000"/>
                </a:solidFill>
                <a:latin typeface="Helvetica Neue"/>
              </a:rPr>
              <a:t>Mrs</a:t>
            </a:r>
            <a:endParaRPr lang="en-US" dirty="0">
              <a:solidFill>
                <a:srgbClr val="000000"/>
              </a:solidFill>
              <a:latin typeface="Helvetica Neue"/>
            </a:endParaRPr>
          </a:p>
          <a:p>
            <a:pPr>
              <a:buFont typeface="Arial" panose="020B0604020202020204" pitchFamily="34" charset="0"/>
              <a:buChar char="•"/>
            </a:pPr>
            <a:r>
              <a:rPr lang="en-US" dirty="0">
                <a:solidFill>
                  <a:srgbClr val="000000"/>
                </a:solidFill>
                <a:latin typeface="Helvetica Neue"/>
              </a:rPr>
              <a:t>Miss</a:t>
            </a:r>
          </a:p>
          <a:p>
            <a:pPr>
              <a:buFont typeface="Arial" panose="020B0604020202020204" pitchFamily="34" charset="0"/>
              <a:buChar char="•"/>
            </a:pPr>
            <a:r>
              <a:rPr lang="en-US" dirty="0">
                <a:solidFill>
                  <a:srgbClr val="000000"/>
                </a:solidFill>
                <a:latin typeface="Helvetica Neue"/>
              </a:rPr>
              <a:t>Master</a:t>
            </a:r>
            <a:endParaRPr lang="en-US" b="0" i="0" dirty="0">
              <a:solidFill>
                <a:srgbClr val="000000"/>
              </a:solidFill>
              <a:effectLst/>
              <a:latin typeface="Helvetica Neue"/>
            </a:endParaRPr>
          </a:p>
        </p:txBody>
      </p:sp>
      <p:sp>
        <p:nvSpPr>
          <p:cNvPr id="10" name="箭头: 右 9">
            <a:extLst>
              <a:ext uri="{FF2B5EF4-FFF2-40B4-BE49-F238E27FC236}">
                <a16:creationId xmlns:a16="http://schemas.microsoft.com/office/drawing/2014/main" id="{51E194E8-9A24-47DE-99A0-76A7A3F8A5C6}"/>
              </a:ext>
            </a:extLst>
          </p:cNvPr>
          <p:cNvSpPr/>
          <p:nvPr/>
        </p:nvSpPr>
        <p:spPr>
          <a:xfrm>
            <a:off x="4648200" y="3988922"/>
            <a:ext cx="1447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16957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14</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83099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br>
              <a:rPr lang="en-US" sz="2400" dirty="0">
                <a:solidFill>
                  <a:schemeClr val="dk1"/>
                </a:solidFill>
                <a:latin typeface="Arial"/>
                <a:ea typeface="Arial"/>
                <a:cs typeface="Arial"/>
              </a:rPr>
            </a:br>
            <a:r>
              <a:rPr lang="en-US" altLang="zh-CN" sz="2400" dirty="0">
                <a:solidFill>
                  <a:schemeClr val="dk1"/>
                </a:solidFill>
                <a:latin typeface="Arial"/>
                <a:ea typeface="Arial"/>
                <a:cs typeface="Arial"/>
              </a:rPr>
              <a:t>Group the data base on </a:t>
            </a:r>
            <a:r>
              <a:rPr lang="en-US" altLang="zh-CN" sz="2400" b="1" dirty="0">
                <a:solidFill>
                  <a:schemeClr val="dk1"/>
                </a:solidFill>
                <a:latin typeface="Arial"/>
                <a:ea typeface="Arial"/>
                <a:cs typeface="Arial"/>
              </a:rPr>
              <a:t>Sex, </a:t>
            </a:r>
            <a:r>
              <a:rPr lang="en-US" altLang="zh-CN" sz="2400" b="1" dirty="0" err="1">
                <a:solidFill>
                  <a:schemeClr val="dk1"/>
                </a:solidFill>
                <a:latin typeface="Arial"/>
                <a:ea typeface="Arial"/>
                <a:cs typeface="Arial"/>
              </a:rPr>
              <a:t>Pclass</a:t>
            </a:r>
            <a:r>
              <a:rPr lang="en-US" altLang="zh-CN" sz="2400" b="1" dirty="0">
                <a:solidFill>
                  <a:schemeClr val="dk1"/>
                </a:solidFill>
                <a:latin typeface="Arial"/>
                <a:ea typeface="Arial"/>
                <a:cs typeface="Arial"/>
              </a:rPr>
              <a:t>, Title</a:t>
            </a:r>
            <a:endParaRPr lang="en-US" sz="2400" b="1" dirty="0">
              <a:solidFill>
                <a:schemeClr val="dk1"/>
              </a:solidFill>
              <a:latin typeface="Arial"/>
              <a:ea typeface="Arial"/>
              <a:cs typeface="Arial"/>
            </a:endParaRPr>
          </a:p>
        </p:txBody>
      </p:sp>
      <p:pic>
        <p:nvPicPr>
          <p:cNvPr id="2" name="图片 1">
            <a:extLst>
              <a:ext uri="{FF2B5EF4-FFF2-40B4-BE49-F238E27FC236}">
                <a16:creationId xmlns:a16="http://schemas.microsoft.com/office/drawing/2014/main" id="{6AC0585F-CAAE-4E2A-8C77-C6D54458B9F9}"/>
              </a:ext>
            </a:extLst>
          </p:cNvPr>
          <p:cNvPicPr>
            <a:picLocks noChangeAspect="1"/>
          </p:cNvPicPr>
          <p:nvPr/>
        </p:nvPicPr>
        <p:blipFill>
          <a:blip r:embed="rId3"/>
          <a:stretch>
            <a:fillRect/>
          </a:stretch>
        </p:blipFill>
        <p:spPr>
          <a:xfrm>
            <a:off x="152400" y="3886200"/>
            <a:ext cx="4101703" cy="2667000"/>
          </a:xfrm>
          <a:prstGeom prst="rect">
            <a:avLst/>
          </a:prstGeom>
        </p:spPr>
      </p:pic>
      <p:pic>
        <p:nvPicPr>
          <p:cNvPr id="8" name="图片 7">
            <a:extLst>
              <a:ext uri="{FF2B5EF4-FFF2-40B4-BE49-F238E27FC236}">
                <a16:creationId xmlns:a16="http://schemas.microsoft.com/office/drawing/2014/main" id="{1555E9DF-4A5A-4EFD-9C7A-1FCE18060B61}"/>
              </a:ext>
            </a:extLst>
          </p:cNvPr>
          <p:cNvPicPr>
            <a:picLocks noChangeAspect="1"/>
          </p:cNvPicPr>
          <p:nvPr/>
        </p:nvPicPr>
        <p:blipFill>
          <a:blip r:embed="rId4"/>
          <a:stretch>
            <a:fillRect/>
          </a:stretch>
        </p:blipFill>
        <p:spPr>
          <a:xfrm>
            <a:off x="4648200" y="3884645"/>
            <a:ext cx="4397598" cy="2667000"/>
          </a:xfrm>
          <a:prstGeom prst="rect">
            <a:avLst/>
          </a:prstGeom>
        </p:spPr>
      </p:pic>
      <p:sp>
        <p:nvSpPr>
          <p:cNvPr id="12" name="右大括号 11">
            <a:extLst>
              <a:ext uri="{FF2B5EF4-FFF2-40B4-BE49-F238E27FC236}">
                <a16:creationId xmlns:a16="http://schemas.microsoft.com/office/drawing/2014/main" id="{25E03FFA-9E05-4CA6-B27B-6903BE9033D7}"/>
              </a:ext>
            </a:extLst>
          </p:cNvPr>
          <p:cNvSpPr/>
          <p:nvPr/>
        </p:nvSpPr>
        <p:spPr>
          <a:xfrm rot="16200000">
            <a:off x="2714327" y="2355755"/>
            <a:ext cx="457200" cy="2622352"/>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右大括号 12">
            <a:extLst>
              <a:ext uri="{FF2B5EF4-FFF2-40B4-BE49-F238E27FC236}">
                <a16:creationId xmlns:a16="http://schemas.microsoft.com/office/drawing/2014/main" id="{B9F351D4-CAD1-45BC-AF0E-82C3D1E0F69B}"/>
              </a:ext>
            </a:extLst>
          </p:cNvPr>
          <p:cNvSpPr/>
          <p:nvPr/>
        </p:nvSpPr>
        <p:spPr>
          <a:xfrm rot="16200000">
            <a:off x="7386620" y="2254783"/>
            <a:ext cx="457200" cy="275276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右大括号 13">
            <a:extLst>
              <a:ext uri="{FF2B5EF4-FFF2-40B4-BE49-F238E27FC236}">
                <a16:creationId xmlns:a16="http://schemas.microsoft.com/office/drawing/2014/main" id="{F530F2DF-F39D-45F2-9B81-90452FCD373C}"/>
              </a:ext>
            </a:extLst>
          </p:cNvPr>
          <p:cNvSpPr/>
          <p:nvPr/>
        </p:nvSpPr>
        <p:spPr>
          <a:xfrm rot="16200000">
            <a:off x="663475" y="2916370"/>
            <a:ext cx="457200" cy="147935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右大括号 14">
            <a:extLst>
              <a:ext uri="{FF2B5EF4-FFF2-40B4-BE49-F238E27FC236}">
                <a16:creationId xmlns:a16="http://schemas.microsoft.com/office/drawing/2014/main" id="{8190CD01-D655-4345-A3C1-F8C4E435CE9D}"/>
              </a:ext>
            </a:extLst>
          </p:cNvPr>
          <p:cNvSpPr/>
          <p:nvPr/>
        </p:nvSpPr>
        <p:spPr>
          <a:xfrm rot="16200000">
            <a:off x="5214919" y="2835844"/>
            <a:ext cx="457200" cy="159063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文本框 15">
            <a:extLst>
              <a:ext uri="{FF2B5EF4-FFF2-40B4-BE49-F238E27FC236}">
                <a16:creationId xmlns:a16="http://schemas.microsoft.com/office/drawing/2014/main" id="{29E06E43-90BC-4CD9-BEDA-7D9368A28BA6}"/>
              </a:ext>
            </a:extLst>
          </p:cNvPr>
          <p:cNvSpPr txBox="1"/>
          <p:nvPr/>
        </p:nvSpPr>
        <p:spPr>
          <a:xfrm>
            <a:off x="479141" y="2976324"/>
            <a:ext cx="825867" cy="369332"/>
          </a:xfrm>
          <a:prstGeom prst="rect">
            <a:avLst/>
          </a:prstGeom>
          <a:noFill/>
        </p:spPr>
        <p:txBody>
          <a:bodyPr wrap="none" rtlCol="0">
            <a:spAutoFit/>
          </a:bodyPr>
          <a:lstStyle/>
          <a:p>
            <a:r>
              <a:rPr lang="en-US" dirty="0"/>
              <a:t>Group</a:t>
            </a:r>
          </a:p>
        </p:txBody>
      </p:sp>
      <p:sp>
        <p:nvSpPr>
          <p:cNvPr id="17" name="文本框 16">
            <a:extLst>
              <a:ext uri="{FF2B5EF4-FFF2-40B4-BE49-F238E27FC236}">
                <a16:creationId xmlns:a16="http://schemas.microsoft.com/office/drawing/2014/main" id="{C21A798B-B0D6-43EB-966E-7403A522D5AB}"/>
              </a:ext>
            </a:extLst>
          </p:cNvPr>
          <p:cNvSpPr txBox="1"/>
          <p:nvPr/>
        </p:nvSpPr>
        <p:spPr>
          <a:xfrm>
            <a:off x="5030585" y="2954943"/>
            <a:ext cx="825867" cy="369332"/>
          </a:xfrm>
          <a:prstGeom prst="rect">
            <a:avLst/>
          </a:prstGeom>
          <a:noFill/>
        </p:spPr>
        <p:txBody>
          <a:bodyPr wrap="none" rtlCol="0">
            <a:spAutoFit/>
          </a:bodyPr>
          <a:lstStyle/>
          <a:p>
            <a:r>
              <a:rPr lang="en-US" dirty="0"/>
              <a:t>Group</a:t>
            </a:r>
          </a:p>
        </p:txBody>
      </p:sp>
      <p:sp>
        <p:nvSpPr>
          <p:cNvPr id="18" name="文本框 17">
            <a:extLst>
              <a:ext uri="{FF2B5EF4-FFF2-40B4-BE49-F238E27FC236}">
                <a16:creationId xmlns:a16="http://schemas.microsoft.com/office/drawing/2014/main" id="{C08D74B3-84F1-4831-AD1F-786F12A5F4F0}"/>
              </a:ext>
            </a:extLst>
          </p:cNvPr>
          <p:cNvSpPr txBox="1"/>
          <p:nvPr/>
        </p:nvSpPr>
        <p:spPr>
          <a:xfrm>
            <a:off x="1824672" y="2954943"/>
            <a:ext cx="2236510" cy="369332"/>
          </a:xfrm>
          <a:prstGeom prst="rect">
            <a:avLst/>
          </a:prstGeom>
          <a:noFill/>
        </p:spPr>
        <p:txBody>
          <a:bodyPr wrap="none" rtlCol="0">
            <a:spAutoFit/>
          </a:bodyPr>
          <a:lstStyle/>
          <a:p>
            <a:r>
              <a:rPr lang="en-US" dirty="0"/>
              <a:t>Calculate the Mean</a:t>
            </a:r>
          </a:p>
        </p:txBody>
      </p:sp>
      <p:sp>
        <p:nvSpPr>
          <p:cNvPr id="19" name="文本框 18">
            <a:extLst>
              <a:ext uri="{FF2B5EF4-FFF2-40B4-BE49-F238E27FC236}">
                <a16:creationId xmlns:a16="http://schemas.microsoft.com/office/drawing/2014/main" id="{89503D26-D101-44CF-BDCB-BFD0B4688E3D}"/>
              </a:ext>
            </a:extLst>
          </p:cNvPr>
          <p:cNvSpPr txBox="1"/>
          <p:nvPr/>
        </p:nvSpPr>
        <p:spPr>
          <a:xfrm>
            <a:off x="6496965" y="2954943"/>
            <a:ext cx="2236510" cy="369332"/>
          </a:xfrm>
          <a:prstGeom prst="rect">
            <a:avLst/>
          </a:prstGeom>
          <a:noFill/>
        </p:spPr>
        <p:txBody>
          <a:bodyPr wrap="none" rtlCol="0">
            <a:spAutoFit/>
          </a:bodyPr>
          <a:lstStyle/>
          <a:p>
            <a:r>
              <a:rPr lang="en-US" dirty="0"/>
              <a:t>Calculate the Mean</a:t>
            </a:r>
          </a:p>
        </p:txBody>
      </p:sp>
    </p:spTree>
    <p:extLst>
      <p:ext uri="{BB962C8B-B14F-4D97-AF65-F5344CB8AC3E}">
        <p14:creationId xmlns:p14="http://schemas.microsoft.com/office/powerpoint/2010/main" val="30471837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15</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35421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cs typeface="Arial"/>
              </a:rPr>
              <a:t>Decision tree</a:t>
            </a:r>
            <a:br>
              <a:rPr lang="en-US" sz="2400" dirty="0">
                <a:solidFill>
                  <a:schemeClr val="dk1"/>
                </a:solidFill>
                <a:latin typeface="Arial"/>
                <a:cs typeface="Arial"/>
              </a:rPr>
            </a:br>
            <a:endParaRPr lang="en-US" sz="2400" dirty="0">
              <a:solidFill>
                <a:schemeClr val="dk1"/>
              </a:solidFill>
              <a:latin typeface="Arial"/>
              <a:cs typeface="Arial"/>
            </a:endParaRPr>
          </a:p>
        </p:txBody>
      </p:sp>
      <p:pic>
        <p:nvPicPr>
          <p:cNvPr id="1026" name="Picture 2" descr="Golf dataset.png">
            <a:extLst>
              <a:ext uri="{FF2B5EF4-FFF2-40B4-BE49-F238E27FC236}">
                <a16:creationId xmlns:a16="http://schemas.microsoft.com/office/drawing/2014/main" id="{18EFEAA8-021C-4513-A09D-59999EDD258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449" t="5959" r="5871" b="-1350"/>
          <a:stretch/>
        </p:blipFill>
        <p:spPr bwMode="auto">
          <a:xfrm>
            <a:off x="0" y="2860024"/>
            <a:ext cx="5029200" cy="39979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Decision tree model.png">
            <a:extLst>
              <a:ext uri="{FF2B5EF4-FFF2-40B4-BE49-F238E27FC236}">
                <a16:creationId xmlns:a16="http://schemas.microsoft.com/office/drawing/2014/main" id="{74958986-B87C-41EE-BBAF-F09890EABBF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14926" y="3733800"/>
            <a:ext cx="4029074" cy="2841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062692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16</a:t>
            </a:fld>
            <a:endParaRPr lang="en-US" altLang="zh-CN" dirty="0"/>
          </a:p>
        </p:txBody>
      </p:sp>
      <p:sp>
        <p:nvSpPr>
          <p:cNvPr id="6" name="Title 2"/>
          <p:cNvSpPr txBox="1">
            <a:spLocks/>
          </p:cNvSpPr>
          <p:nvPr/>
        </p:nvSpPr>
        <p:spPr bwMode="auto">
          <a:xfrm>
            <a:off x="304800" y="2971800"/>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400" b="1" kern="1200">
                <a:solidFill>
                  <a:srgbClr val="CC990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t>Discussion &amp; Q/A</a:t>
            </a:r>
          </a:p>
        </p:txBody>
      </p:sp>
    </p:spTree>
    <p:extLst>
      <p:ext uri="{BB962C8B-B14F-4D97-AF65-F5344CB8AC3E}">
        <p14:creationId xmlns:p14="http://schemas.microsoft.com/office/powerpoint/2010/main" val="36144177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914400" y="2087562"/>
            <a:ext cx="7772400" cy="4008438"/>
          </a:xfrm>
        </p:spPr>
        <p:txBody>
          <a:bodyPr/>
          <a:lstStyle/>
          <a:p>
            <a:pPr marL="460375" indent="-460375">
              <a:spcBef>
                <a:spcPts val="0"/>
              </a:spcBef>
              <a:spcAft>
                <a:spcPts val="600"/>
              </a:spcAft>
              <a:buClr>
                <a:srgbClr val="CC9900"/>
              </a:buClr>
            </a:pPr>
            <a:r>
              <a:rPr lang="en-US" altLang="zh-CN" dirty="0"/>
              <a:t>Background</a:t>
            </a:r>
          </a:p>
          <a:p>
            <a:pPr marL="460375" indent="-460375">
              <a:spcBef>
                <a:spcPts val="0"/>
              </a:spcBef>
              <a:spcAft>
                <a:spcPts val="600"/>
              </a:spcAft>
              <a:buClr>
                <a:srgbClr val="CC9900"/>
              </a:buClr>
            </a:pPr>
            <a:r>
              <a:rPr lang="en-US" altLang="zh-CN" dirty="0"/>
              <a:t>Objectives</a:t>
            </a:r>
          </a:p>
          <a:p>
            <a:pPr marL="460375" indent="-460375">
              <a:spcBef>
                <a:spcPts val="0"/>
              </a:spcBef>
              <a:spcAft>
                <a:spcPts val="600"/>
              </a:spcAft>
              <a:buClr>
                <a:srgbClr val="CC9900"/>
              </a:buClr>
            </a:pPr>
            <a:r>
              <a:rPr lang="en-US" altLang="zh-CN" dirty="0"/>
              <a:t>Dataset</a:t>
            </a:r>
          </a:p>
          <a:p>
            <a:pPr marL="460375" indent="-460375">
              <a:spcBef>
                <a:spcPts val="0"/>
              </a:spcBef>
              <a:spcAft>
                <a:spcPts val="600"/>
              </a:spcAft>
              <a:buClr>
                <a:srgbClr val="CC9900"/>
              </a:buClr>
            </a:pPr>
            <a:r>
              <a:rPr lang="en-US" altLang="zh-CN" dirty="0"/>
              <a:t>Methodology </a:t>
            </a:r>
          </a:p>
          <a:p>
            <a:pPr marL="460375" indent="-460375">
              <a:spcBef>
                <a:spcPts val="0"/>
              </a:spcBef>
              <a:spcAft>
                <a:spcPts val="600"/>
              </a:spcAft>
              <a:buClr>
                <a:srgbClr val="CC9900"/>
              </a:buClr>
            </a:pPr>
            <a:r>
              <a:rPr lang="en-US" altLang="zh-CN" dirty="0"/>
              <a:t>Results</a:t>
            </a:r>
          </a:p>
        </p:txBody>
      </p:sp>
      <p:sp>
        <p:nvSpPr>
          <p:cNvPr id="4" name="Slide Number Placeholder 3"/>
          <p:cNvSpPr>
            <a:spLocks noGrp="1"/>
          </p:cNvSpPr>
          <p:nvPr>
            <p:ph type="sldNum" sz="quarter" idx="12"/>
          </p:nvPr>
        </p:nvSpPr>
        <p:spPr/>
        <p:txBody>
          <a:bodyPr/>
          <a:lstStyle/>
          <a:p>
            <a:fld id="{9E0DF7C0-E924-49C9-9FE7-DFCD8B4EE6AD}" type="slidenum">
              <a:rPr lang="en-US" altLang="zh-CN" smtClean="0"/>
              <a:pPr/>
              <a:t>2</a:t>
            </a:fld>
            <a:endParaRPr lang="en-US" altLang="zh-CN" dirty="0"/>
          </a:p>
        </p:txBody>
      </p:sp>
      <p:sp>
        <p:nvSpPr>
          <p:cNvPr id="5" name="Shape 54">
            <a:extLst>
              <a:ext uri="{FF2B5EF4-FFF2-40B4-BE49-F238E27FC236}">
                <a16:creationId xmlns:a16="http://schemas.microsoft.com/office/drawing/2014/main" id="{89DE6C17-830D-4A64-A48D-5CB21AA5F909}"/>
              </a:ext>
            </a:extLst>
          </p:cNvPr>
          <p:cNvSpPr txBox="1"/>
          <p:nvPr/>
        </p:nvSpPr>
        <p:spPr>
          <a:xfrm>
            <a:off x="-9525" y="1066800"/>
            <a:ext cx="9144000" cy="554036"/>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rgbClr val="CC9900"/>
                </a:solidFill>
                <a:latin typeface="Arial"/>
                <a:ea typeface="Arial"/>
                <a:cs typeface="Arial"/>
                <a:sym typeface="Arial"/>
              </a:rPr>
              <a:t>CONTENTS</a:t>
            </a:r>
          </a:p>
        </p:txBody>
      </p:sp>
    </p:spTree>
    <p:extLst>
      <p:ext uri="{BB962C8B-B14F-4D97-AF65-F5344CB8AC3E}">
        <p14:creationId xmlns:p14="http://schemas.microsoft.com/office/powerpoint/2010/main" val="41628674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3</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122364"/>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BACKGROUND</a:t>
            </a:r>
            <a:endParaRPr lang="en-US" sz="3600" b="1" i="0" u="none" strike="noStrike" cap="none" dirty="0">
              <a:solidFill>
                <a:srgbClr val="CC9900"/>
              </a:solidFill>
              <a:latin typeface="Arial"/>
              <a:ea typeface="Arial"/>
              <a:cs typeface="Arial"/>
              <a:sym typeface="Arial"/>
            </a:endParaRPr>
          </a:p>
        </p:txBody>
      </p:sp>
      <p:sp>
        <p:nvSpPr>
          <p:cNvPr id="2" name="矩形 1">
            <a:extLst>
              <a:ext uri="{FF2B5EF4-FFF2-40B4-BE49-F238E27FC236}">
                <a16:creationId xmlns:a16="http://schemas.microsoft.com/office/drawing/2014/main" id="{71BEF9F0-54D9-4BC9-9E15-7AAF8A7D3FC4}"/>
              </a:ext>
            </a:extLst>
          </p:cNvPr>
          <p:cNvSpPr/>
          <p:nvPr/>
        </p:nvSpPr>
        <p:spPr>
          <a:xfrm>
            <a:off x="609600" y="1895445"/>
            <a:ext cx="3810000" cy="400110"/>
          </a:xfrm>
          <a:prstGeom prst="rect">
            <a:avLst/>
          </a:prstGeom>
        </p:spPr>
        <p:txBody>
          <a:bodyPr wrap="square">
            <a:spAutoFit/>
          </a:bodyPr>
          <a:lstStyle/>
          <a:p>
            <a:pPr marL="285750" indent="-285750">
              <a:buClr>
                <a:srgbClr val="FFCC00"/>
              </a:buClr>
              <a:buFont typeface="Wingdings" panose="05000000000000000000" pitchFamily="2" charset="2"/>
              <a:buChar char="Ø"/>
            </a:pPr>
            <a:r>
              <a:rPr lang="en-US" altLang="zh-CN" sz="2000" dirty="0"/>
              <a:t>Titanic sinking</a:t>
            </a:r>
            <a:endParaRPr lang="en-US" sz="2000" dirty="0"/>
          </a:p>
        </p:txBody>
      </p:sp>
      <p:pic>
        <p:nvPicPr>
          <p:cNvPr id="8" name="TITANIC sinking">
            <a:hlinkClick r:id="" action="ppaction://media"/>
            <a:extLst>
              <a:ext uri="{FF2B5EF4-FFF2-40B4-BE49-F238E27FC236}">
                <a16:creationId xmlns:a16="http://schemas.microsoft.com/office/drawing/2014/main" id="{CBC614BD-53BD-46DC-8AB8-5C86FC73F4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2000" y="2362200"/>
            <a:ext cx="7721600" cy="4343400"/>
          </a:xfrm>
          <a:prstGeom prst="rect">
            <a:avLst/>
          </a:prstGeom>
        </p:spPr>
      </p:pic>
    </p:spTree>
    <p:extLst>
      <p:ext uri="{BB962C8B-B14F-4D97-AF65-F5344CB8AC3E}">
        <p14:creationId xmlns:p14="http://schemas.microsoft.com/office/powerpoint/2010/main" val="2310468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4</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14868"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BACKGROUND</a:t>
            </a:r>
            <a:endParaRPr lang="en-US" sz="3600" b="1" i="0" u="none" strike="noStrike" cap="none" dirty="0">
              <a:solidFill>
                <a:srgbClr val="CC9900"/>
              </a:solidFill>
              <a:latin typeface="Arial"/>
              <a:ea typeface="Arial"/>
              <a:cs typeface="Arial"/>
              <a:sym typeface="Arial"/>
            </a:endParaRPr>
          </a:p>
        </p:txBody>
      </p:sp>
      <p:sp>
        <p:nvSpPr>
          <p:cNvPr id="2" name="矩形 1">
            <a:extLst>
              <a:ext uri="{FF2B5EF4-FFF2-40B4-BE49-F238E27FC236}">
                <a16:creationId xmlns:a16="http://schemas.microsoft.com/office/drawing/2014/main" id="{71BEF9F0-54D9-4BC9-9E15-7AAF8A7D3FC4}"/>
              </a:ext>
            </a:extLst>
          </p:cNvPr>
          <p:cNvSpPr/>
          <p:nvPr/>
        </p:nvSpPr>
        <p:spPr>
          <a:xfrm>
            <a:off x="548733" y="1981200"/>
            <a:ext cx="8046534" cy="2015936"/>
          </a:xfrm>
          <a:prstGeom prst="rect">
            <a:avLst/>
          </a:prstGeom>
        </p:spPr>
        <p:txBody>
          <a:bodyPr wrap="square">
            <a:spAutoFit/>
          </a:bodyPr>
          <a:lstStyle/>
          <a:p>
            <a:pPr marL="342900" indent="-342900">
              <a:spcBef>
                <a:spcPts val="0"/>
              </a:spcBef>
              <a:spcAft>
                <a:spcPts val="600"/>
              </a:spcAft>
              <a:buFont typeface="Wingdings" panose="05000000000000000000" pitchFamily="2" charset="2"/>
              <a:buChar char="Ø"/>
            </a:pPr>
            <a:r>
              <a:rPr lang="en-US" sz="2200" dirty="0"/>
              <a:t>Kaggle</a:t>
            </a:r>
          </a:p>
          <a:p>
            <a:pPr marL="800100" lvl="1" indent="-342900">
              <a:spcBef>
                <a:spcPts val="0"/>
              </a:spcBef>
              <a:spcAft>
                <a:spcPts val="600"/>
              </a:spcAft>
              <a:buFont typeface="Wingdings" panose="05000000000000000000" pitchFamily="2" charset="2"/>
              <a:buChar char="Ø"/>
            </a:pPr>
            <a:r>
              <a:rPr lang="en-US" sz="2200" dirty="0"/>
              <a:t>platform for predictive modelling and analytics competitions</a:t>
            </a:r>
          </a:p>
          <a:p>
            <a:pPr marL="800100" lvl="1" indent="-342900">
              <a:spcBef>
                <a:spcPts val="0"/>
              </a:spcBef>
              <a:spcAft>
                <a:spcPts val="600"/>
              </a:spcAft>
              <a:buFont typeface="Wingdings" panose="05000000000000000000" pitchFamily="2" charset="2"/>
              <a:buChar char="Ø"/>
            </a:pPr>
            <a:r>
              <a:rPr lang="en-US" sz="2200" dirty="0"/>
              <a:t>Huge amount of dataset</a:t>
            </a:r>
          </a:p>
          <a:p>
            <a:pPr marL="800100" lvl="1" indent="-342900">
              <a:spcBef>
                <a:spcPts val="0"/>
              </a:spcBef>
              <a:spcAft>
                <a:spcPts val="600"/>
              </a:spcAft>
              <a:buFont typeface="Wingdings" panose="05000000000000000000" pitchFamily="2" charset="2"/>
              <a:buChar char="Ø"/>
            </a:pPr>
            <a:r>
              <a:rPr lang="en-US" sz="2200" dirty="0"/>
              <a:t>Ranking</a:t>
            </a:r>
          </a:p>
        </p:txBody>
      </p:sp>
      <p:pic>
        <p:nvPicPr>
          <p:cNvPr id="3" name="图片 2">
            <a:extLst>
              <a:ext uri="{FF2B5EF4-FFF2-40B4-BE49-F238E27FC236}">
                <a16:creationId xmlns:a16="http://schemas.microsoft.com/office/drawing/2014/main" id="{9F8573FD-BFC0-4103-BB80-EE8F476237C5}"/>
              </a:ext>
            </a:extLst>
          </p:cNvPr>
          <p:cNvPicPr>
            <a:picLocks noChangeAspect="1"/>
          </p:cNvPicPr>
          <p:nvPr/>
        </p:nvPicPr>
        <p:blipFill>
          <a:blip r:embed="rId3"/>
          <a:stretch>
            <a:fillRect/>
          </a:stretch>
        </p:blipFill>
        <p:spPr>
          <a:xfrm>
            <a:off x="228600" y="4648200"/>
            <a:ext cx="8686800" cy="1849258"/>
          </a:xfrm>
          <a:prstGeom prst="rect">
            <a:avLst/>
          </a:prstGeom>
        </p:spPr>
      </p:pic>
    </p:spTree>
    <p:extLst>
      <p:ext uri="{BB962C8B-B14F-4D97-AF65-F5344CB8AC3E}">
        <p14:creationId xmlns:p14="http://schemas.microsoft.com/office/powerpoint/2010/main" val="438948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5</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DATASET</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2209800"/>
            <a:ext cx="7543800" cy="2031325"/>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The data has been split into two groups:</a:t>
            </a:r>
          </a:p>
          <a:p>
            <a:pPr marL="800100" lvl="1"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Training set (train.csv)</a:t>
            </a:r>
          </a:p>
          <a:p>
            <a:pPr marL="800100" lvl="1"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Test</a:t>
            </a:r>
            <a:r>
              <a:rPr lang="en-US" altLang="zh-CN" sz="2400" dirty="0">
                <a:solidFill>
                  <a:schemeClr val="dk1"/>
                </a:solidFill>
                <a:latin typeface="Arial"/>
                <a:ea typeface="Arial"/>
                <a:cs typeface="Arial"/>
              </a:rPr>
              <a:t>ing</a:t>
            </a:r>
            <a:r>
              <a:rPr lang="en-US" sz="2400" dirty="0">
                <a:solidFill>
                  <a:schemeClr val="dk1"/>
                </a:solidFill>
                <a:latin typeface="Arial"/>
                <a:ea typeface="Arial"/>
                <a:cs typeface="Arial"/>
              </a:rPr>
              <a:t> set (test.csv)</a:t>
            </a:r>
          </a:p>
          <a:p>
            <a:pPr marR="0" lvl="0">
              <a:spcBef>
                <a:spcPts val="0"/>
              </a:spcBef>
              <a:spcAft>
                <a:spcPts val="1200"/>
              </a:spcAft>
              <a:buClr>
                <a:srgbClr val="CC9900"/>
              </a:buClr>
            </a:pPr>
            <a:endParaRPr lang="en-US" sz="2400" dirty="0">
              <a:solidFill>
                <a:schemeClr val="dk1"/>
              </a:solidFill>
              <a:latin typeface="Arial"/>
              <a:ea typeface="Arial"/>
              <a:cs typeface="Arial"/>
            </a:endParaRPr>
          </a:p>
        </p:txBody>
      </p:sp>
    </p:spTree>
    <p:extLst>
      <p:ext uri="{BB962C8B-B14F-4D97-AF65-F5344CB8AC3E}">
        <p14:creationId xmlns:p14="http://schemas.microsoft.com/office/powerpoint/2010/main" val="257865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6</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DATASET</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09600" y="1734779"/>
            <a:ext cx="7543800" cy="461665"/>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Dataset</a:t>
            </a:r>
          </a:p>
        </p:txBody>
      </p:sp>
      <p:pic>
        <p:nvPicPr>
          <p:cNvPr id="5" name="图片 4">
            <a:extLst>
              <a:ext uri="{FF2B5EF4-FFF2-40B4-BE49-F238E27FC236}">
                <a16:creationId xmlns:a16="http://schemas.microsoft.com/office/drawing/2014/main" id="{FD1B591F-A8EC-412B-9563-7BED52DA7E5D}"/>
              </a:ext>
            </a:extLst>
          </p:cNvPr>
          <p:cNvPicPr>
            <a:picLocks noChangeAspect="1"/>
          </p:cNvPicPr>
          <p:nvPr/>
        </p:nvPicPr>
        <p:blipFill>
          <a:blip r:embed="rId3"/>
          <a:stretch>
            <a:fillRect/>
          </a:stretch>
        </p:blipFill>
        <p:spPr>
          <a:xfrm>
            <a:off x="0" y="2196444"/>
            <a:ext cx="9144000" cy="4724642"/>
          </a:xfrm>
          <a:prstGeom prst="rect">
            <a:avLst/>
          </a:prstGeom>
        </p:spPr>
      </p:pic>
      <p:graphicFrame>
        <p:nvGraphicFramePr>
          <p:cNvPr id="8" name="表格 7">
            <a:extLst>
              <a:ext uri="{FF2B5EF4-FFF2-40B4-BE49-F238E27FC236}">
                <a16:creationId xmlns:a16="http://schemas.microsoft.com/office/drawing/2014/main" id="{74752946-AB9D-47D1-90E2-FD2610121232}"/>
              </a:ext>
            </a:extLst>
          </p:cNvPr>
          <p:cNvGraphicFramePr>
            <a:graphicFrameLocks noGrp="1"/>
          </p:cNvGraphicFramePr>
          <p:nvPr>
            <p:extLst>
              <p:ext uri="{D42A27DB-BD31-4B8C-83A1-F6EECF244321}">
                <p14:modId xmlns:p14="http://schemas.microsoft.com/office/powerpoint/2010/main" val="2127882473"/>
              </p:ext>
            </p:extLst>
          </p:nvPr>
        </p:nvGraphicFramePr>
        <p:xfrm>
          <a:off x="1447800" y="4071206"/>
          <a:ext cx="4076700" cy="284988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210575034"/>
                    </a:ext>
                  </a:extLst>
                </a:gridCol>
                <a:gridCol w="3162300">
                  <a:extLst>
                    <a:ext uri="{9D8B030D-6E8A-4147-A177-3AD203B41FA5}">
                      <a16:colId xmlns:a16="http://schemas.microsoft.com/office/drawing/2014/main" val="948813424"/>
                    </a:ext>
                  </a:extLst>
                </a:gridCol>
              </a:tblGrid>
              <a:tr h="138584">
                <a:tc>
                  <a:txBody>
                    <a:bodyPr/>
                    <a:lstStyle/>
                    <a:p>
                      <a:pPr algn="ctr"/>
                      <a:r>
                        <a:rPr lang="en-US" sz="1100" b="0" i="0" kern="1200" dirty="0">
                          <a:solidFill>
                            <a:schemeClr val="lt1"/>
                          </a:solidFill>
                          <a:effectLst/>
                          <a:latin typeface="+mn-lt"/>
                          <a:ea typeface="+mn-ea"/>
                          <a:cs typeface="+mn-cs"/>
                        </a:rPr>
                        <a:t>Variable</a:t>
                      </a:r>
                      <a:endParaRPr lang="en-US" sz="1100" dirty="0"/>
                    </a:p>
                  </a:txBody>
                  <a:tcPr/>
                </a:tc>
                <a:tc>
                  <a:txBody>
                    <a:bodyPr/>
                    <a:lstStyle/>
                    <a:p>
                      <a:pPr algn="ctr"/>
                      <a:r>
                        <a:rPr lang="en-US" sz="1100" b="0" i="0" kern="1200" dirty="0">
                          <a:solidFill>
                            <a:schemeClr val="lt1"/>
                          </a:solidFill>
                          <a:effectLst/>
                          <a:latin typeface="+mn-lt"/>
                          <a:ea typeface="+mn-ea"/>
                          <a:cs typeface="+mn-cs"/>
                        </a:rPr>
                        <a:t>Definition</a:t>
                      </a:r>
                      <a:endParaRPr lang="en-US" sz="1100" dirty="0"/>
                    </a:p>
                  </a:txBody>
                  <a:tcPr/>
                </a:tc>
                <a:extLst>
                  <a:ext uri="{0D108BD9-81ED-4DB2-BD59-A6C34878D82A}">
                    <a16:rowId xmlns:a16="http://schemas.microsoft.com/office/drawing/2014/main" val="291398951"/>
                  </a:ext>
                </a:extLst>
              </a:tr>
              <a:tr h="138584">
                <a:tc>
                  <a:txBody>
                    <a:bodyPr/>
                    <a:lstStyle/>
                    <a:p>
                      <a:pPr algn="ctr"/>
                      <a:r>
                        <a:rPr lang="en-US" sz="1100" b="0" i="0" kern="1200" dirty="0">
                          <a:solidFill>
                            <a:schemeClr val="dk1"/>
                          </a:solidFill>
                          <a:effectLst/>
                          <a:latin typeface="+mn-lt"/>
                          <a:ea typeface="+mn-ea"/>
                          <a:cs typeface="+mn-cs"/>
                        </a:rPr>
                        <a:t>survival</a:t>
                      </a:r>
                      <a:endParaRPr lang="en-US" sz="1100" dirty="0"/>
                    </a:p>
                  </a:txBody>
                  <a:tcPr/>
                </a:tc>
                <a:tc>
                  <a:txBody>
                    <a:bodyPr/>
                    <a:lstStyle/>
                    <a:p>
                      <a:pPr algn="ctr"/>
                      <a:r>
                        <a:rPr lang="en-US" sz="1100" b="0" i="0" kern="1200" dirty="0">
                          <a:solidFill>
                            <a:schemeClr val="dk1"/>
                          </a:solidFill>
                          <a:effectLst/>
                          <a:latin typeface="+mn-lt"/>
                          <a:ea typeface="+mn-ea"/>
                          <a:cs typeface="+mn-cs"/>
                        </a:rPr>
                        <a:t>Survival</a:t>
                      </a:r>
                      <a:endParaRPr lang="en-US" sz="1100" dirty="0"/>
                    </a:p>
                  </a:txBody>
                  <a:tcPr/>
                </a:tc>
                <a:extLst>
                  <a:ext uri="{0D108BD9-81ED-4DB2-BD59-A6C34878D82A}">
                    <a16:rowId xmlns:a16="http://schemas.microsoft.com/office/drawing/2014/main" val="289177914"/>
                  </a:ext>
                </a:extLst>
              </a:tr>
              <a:tr h="138584">
                <a:tc>
                  <a:txBody>
                    <a:bodyPr/>
                    <a:lstStyle/>
                    <a:p>
                      <a:pPr algn="ctr"/>
                      <a:r>
                        <a:rPr lang="en-US" sz="1100" b="0" i="0" kern="1200" dirty="0" err="1">
                          <a:solidFill>
                            <a:schemeClr val="dk1"/>
                          </a:solidFill>
                          <a:effectLst/>
                          <a:latin typeface="+mn-lt"/>
                          <a:ea typeface="+mn-ea"/>
                          <a:cs typeface="+mn-cs"/>
                        </a:rPr>
                        <a:t>pclass</a:t>
                      </a:r>
                      <a:endParaRPr lang="en-US" sz="1100" dirty="0"/>
                    </a:p>
                  </a:txBody>
                  <a:tcPr/>
                </a:tc>
                <a:tc>
                  <a:txBody>
                    <a:bodyPr/>
                    <a:lstStyle/>
                    <a:p>
                      <a:pPr algn="ctr"/>
                      <a:r>
                        <a:rPr lang="en-US" sz="1100" b="0" i="0" kern="1200" dirty="0">
                          <a:solidFill>
                            <a:schemeClr val="dk1"/>
                          </a:solidFill>
                          <a:effectLst/>
                          <a:latin typeface="+mn-lt"/>
                          <a:ea typeface="+mn-ea"/>
                          <a:cs typeface="+mn-cs"/>
                        </a:rPr>
                        <a:t>Ticket class</a:t>
                      </a:r>
                      <a:endParaRPr lang="en-US" sz="1100" dirty="0"/>
                    </a:p>
                  </a:txBody>
                  <a:tcPr/>
                </a:tc>
                <a:extLst>
                  <a:ext uri="{0D108BD9-81ED-4DB2-BD59-A6C34878D82A}">
                    <a16:rowId xmlns:a16="http://schemas.microsoft.com/office/drawing/2014/main" val="2557462494"/>
                  </a:ext>
                </a:extLst>
              </a:tr>
              <a:tr h="138584">
                <a:tc>
                  <a:txBody>
                    <a:bodyPr/>
                    <a:lstStyle/>
                    <a:p>
                      <a:pPr algn="ctr"/>
                      <a:r>
                        <a:rPr lang="en-US" sz="1100" b="0" i="0" kern="1200" dirty="0">
                          <a:solidFill>
                            <a:schemeClr val="dk1"/>
                          </a:solidFill>
                          <a:effectLst/>
                          <a:latin typeface="+mn-lt"/>
                          <a:ea typeface="+mn-ea"/>
                          <a:cs typeface="+mn-cs"/>
                        </a:rPr>
                        <a:t>sex</a:t>
                      </a:r>
                      <a:endParaRPr lang="en-US" sz="1100" dirty="0"/>
                    </a:p>
                  </a:txBody>
                  <a:tcPr/>
                </a:tc>
                <a:tc>
                  <a:txBody>
                    <a:bodyPr/>
                    <a:lstStyle/>
                    <a:p>
                      <a:pPr algn="ctr"/>
                      <a:r>
                        <a:rPr lang="en-US" sz="1100" b="0" i="0" kern="1200" dirty="0">
                          <a:solidFill>
                            <a:schemeClr val="dk1"/>
                          </a:solidFill>
                          <a:effectLst/>
                          <a:latin typeface="+mn-lt"/>
                          <a:ea typeface="+mn-ea"/>
                          <a:cs typeface="+mn-cs"/>
                        </a:rPr>
                        <a:t>Sex</a:t>
                      </a:r>
                      <a:endParaRPr lang="en-US" sz="1100" dirty="0"/>
                    </a:p>
                  </a:txBody>
                  <a:tcPr/>
                </a:tc>
                <a:extLst>
                  <a:ext uri="{0D108BD9-81ED-4DB2-BD59-A6C34878D82A}">
                    <a16:rowId xmlns:a16="http://schemas.microsoft.com/office/drawing/2014/main" val="3870681712"/>
                  </a:ext>
                </a:extLst>
              </a:tr>
              <a:tr h="138584">
                <a:tc>
                  <a:txBody>
                    <a:bodyPr/>
                    <a:lstStyle/>
                    <a:p>
                      <a:pPr algn="ctr"/>
                      <a:r>
                        <a:rPr lang="en-US" sz="1100" b="0" i="0" kern="1200" dirty="0">
                          <a:solidFill>
                            <a:schemeClr val="dk1"/>
                          </a:solidFill>
                          <a:effectLst/>
                          <a:latin typeface="+mn-lt"/>
                          <a:ea typeface="+mn-ea"/>
                          <a:cs typeface="+mn-cs"/>
                        </a:rPr>
                        <a:t>Age</a:t>
                      </a:r>
                      <a:endParaRPr lang="en-US" sz="1100" dirty="0"/>
                    </a:p>
                  </a:txBody>
                  <a:tcPr/>
                </a:tc>
                <a:tc>
                  <a:txBody>
                    <a:bodyPr/>
                    <a:lstStyle/>
                    <a:p>
                      <a:pPr algn="ctr"/>
                      <a:r>
                        <a:rPr lang="en-US" sz="1100" b="0" i="0" kern="1200" dirty="0">
                          <a:solidFill>
                            <a:schemeClr val="dk1"/>
                          </a:solidFill>
                          <a:effectLst/>
                          <a:latin typeface="+mn-lt"/>
                          <a:ea typeface="+mn-ea"/>
                          <a:cs typeface="+mn-cs"/>
                        </a:rPr>
                        <a:t>Age in years</a:t>
                      </a:r>
                      <a:endParaRPr lang="en-US" sz="1100" dirty="0"/>
                    </a:p>
                  </a:txBody>
                  <a:tcPr/>
                </a:tc>
                <a:extLst>
                  <a:ext uri="{0D108BD9-81ED-4DB2-BD59-A6C34878D82A}">
                    <a16:rowId xmlns:a16="http://schemas.microsoft.com/office/drawing/2014/main" val="3123834465"/>
                  </a:ext>
                </a:extLst>
              </a:tr>
              <a:tr h="153604">
                <a:tc>
                  <a:txBody>
                    <a:bodyPr/>
                    <a:lstStyle/>
                    <a:p>
                      <a:pPr algn="ctr"/>
                      <a:r>
                        <a:rPr lang="en-US" sz="1100" b="0" i="0" kern="1200" dirty="0" err="1">
                          <a:solidFill>
                            <a:schemeClr val="dk1"/>
                          </a:solidFill>
                          <a:effectLst/>
                          <a:latin typeface="+mn-lt"/>
                          <a:ea typeface="+mn-ea"/>
                          <a:cs typeface="+mn-cs"/>
                        </a:rPr>
                        <a:t>sibsp</a:t>
                      </a:r>
                      <a:endParaRPr lang="en-US" sz="1100" dirty="0"/>
                    </a:p>
                  </a:txBody>
                  <a:tcPr/>
                </a:tc>
                <a:tc>
                  <a:txBody>
                    <a:bodyPr/>
                    <a:lstStyle/>
                    <a:p>
                      <a:pPr algn="ctr"/>
                      <a:r>
                        <a:rPr lang="en-US" sz="1100" b="0" i="0" kern="1200" dirty="0">
                          <a:solidFill>
                            <a:schemeClr val="dk1"/>
                          </a:solidFill>
                          <a:effectLst/>
                          <a:latin typeface="+mn-lt"/>
                          <a:ea typeface="+mn-ea"/>
                          <a:cs typeface="+mn-cs"/>
                        </a:rPr>
                        <a:t># of siblings / spouses aboard the Titanic</a:t>
                      </a:r>
                      <a:endParaRPr lang="en-US" sz="1100" dirty="0"/>
                    </a:p>
                  </a:txBody>
                  <a:tcPr/>
                </a:tc>
                <a:extLst>
                  <a:ext uri="{0D108BD9-81ED-4DB2-BD59-A6C34878D82A}">
                    <a16:rowId xmlns:a16="http://schemas.microsoft.com/office/drawing/2014/main" val="1573383793"/>
                  </a:ext>
                </a:extLst>
              </a:tr>
              <a:tr h="153604">
                <a:tc>
                  <a:txBody>
                    <a:bodyPr/>
                    <a:lstStyle/>
                    <a:p>
                      <a:pPr algn="ctr"/>
                      <a:r>
                        <a:rPr lang="en-US" sz="1100" b="0" i="0" kern="1200" dirty="0">
                          <a:solidFill>
                            <a:schemeClr val="dk1"/>
                          </a:solidFill>
                          <a:effectLst/>
                          <a:latin typeface="+mn-lt"/>
                          <a:ea typeface="+mn-ea"/>
                          <a:cs typeface="+mn-cs"/>
                        </a:rPr>
                        <a:t>parch</a:t>
                      </a:r>
                      <a:endParaRPr lang="en-US" sz="1100" dirty="0"/>
                    </a:p>
                  </a:txBody>
                  <a:tcPr/>
                </a:tc>
                <a:tc>
                  <a:txBody>
                    <a:bodyPr/>
                    <a:lstStyle/>
                    <a:p>
                      <a:pPr algn="ctr"/>
                      <a:r>
                        <a:rPr lang="en-US" sz="1100" b="0" i="0" kern="1200" dirty="0">
                          <a:solidFill>
                            <a:schemeClr val="dk1"/>
                          </a:solidFill>
                          <a:effectLst/>
                          <a:latin typeface="+mn-lt"/>
                          <a:ea typeface="+mn-ea"/>
                          <a:cs typeface="+mn-cs"/>
                        </a:rPr>
                        <a:t># of parents / children aboard the Titanic</a:t>
                      </a:r>
                      <a:endParaRPr lang="en-US" sz="1100" dirty="0"/>
                    </a:p>
                  </a:txBody>
                  <a:tcPr/>
                </a:tc>
                <a:extLst>
                  <a:ext uri="{0D108BD9-81ED-4DB2-BD59-A6C34878D82A}">
                    <a16:rowId xmlns:a16="http://schemas.microsoft.com/office/drawing/2014/main" val="2330949249"/>
                  </a:ext>
                </a:extLst>
              </a:tr>
              <a:tr h="138584">
                <a:tc>
                  <a:txBody>
                    <a:bodyPr/>
                    <a:lstStyle/>
                    <a:p>
                      <a:pPr algn="ctr"/>
                      <a:r>
                        <a:rPr lang="en-US" sz="1100" b="0" i="0" kern="1200" dirty="0">
                          <a:solidFill>
                            <a:schemeClr val="dk1"/>
                          </a:solidFill>
                          <a:effectLst/>
                          <a:latin typeface="+mn-lt"/>
                          <a:ea typeface="+mn-ea"/>
                          <a:cs typeface="+mn-cs"/>
                        </a:rPr>
                        <a:t>ticket</a:t>
                      </a:r>
                      <a:endParaRPr lang="en-US" sz="1100" dirty="0"/>
                    </a:p>
                  </a:txBody>
                  <a:tcPr/>
                </a:tc>
                <a:tc>
                  <a:txBody>
                    <a:bodyPr/>
                    <a:lstStyle/>
                    <a:p>
                      <a:pPr algn="ctr"/>
                      <a:r>
                        <a:rPr lang="en-US" sz="1100" b="0" i="0" kern="1200" dirty="0">
                          <a:solidFill>
                            <a:schemeClr val="dk1"/>
                          </a:solidFill>
                          <a:effectLst/>
                          <a:latin typeface="+mn-lt"/>
                          <a:ea typeface="+mn-ea"/>
                          <a:cs typeface="+mn-cs"/>
                        </a:rPr>
                        <a:t>Ticket number</a:t>
                      </a:r>
                      <a:endParaRPr lang="en-US" sz="1100" dirty="0"/>
                    </a:p>
                  </a:txBody>
                  <a:tcPr/>
                </a:tc>
                <a:extLst>
                  <a:ext uri="{0D108BD9-81ED-4DB2-BD59-A6C34878D82A}">
                    <a16:rowId xmlns:a16="http://schemas.microsoft.com/office/drawing/2014/main" val="973255843"/>
                  </a:ext>
                </a:extLst>
              </a:tr>
              <a:tr h="138584">
                <a:tc>
                  <a:txBody>
                    <a:bodyPr/>
                    <a:lstStyle/>
                    <a:p>
                      <a:pPr algn="ctr"/>
                      <a:r>
                        <a:rPr lang="en-US" sz="1100" b="0" i="0" kern="1200" dirty="0">
                          <a:solidFill>
                            <a:schemeClr val="dk1"/>
                          </a:solidFill>
                          <a:effectLst/>
                          <a:latin typeface="+mn-lt"/>
                          <a:ea typeface="+mn-ea"/>
                          <a:cs typeface="+mn-cs"/>
                        </a:rPr>
                        <a:t>fare</a:t>
                      </a:r>
                      <a:endParaRPr lang="en-US" sz="1100" dirty="0"/>
                    </a:p>
                  </a:txBody>
                  <a:tcPr/>
                </a:tc>
                <a:tc>
                  <a:txBody>
                    <a:bodyPr/>
                    <a:lstStyle/>
                    <a:p>
                      <a:pPr algn="ctr"/>
                      <a:r>
                        <a:rPr lang="en-US" sz="1100" b="0" i="0" kern="1200" dirty="0">
                          <a:solidFill>
                            <a:schemeClr val="dk1"/>
                          </a:solidFill>
                          <a:effectLst/>
                          <a:latin typeface="+mn-lt"/>
                          <a:ea typeface="+mn-ea"/>
                          <a:cs typeface="+mn-cs"/>
                        </a:rPr>
                        <a:t>Passenger fare</a:t>
                      </a:r>
                      <a:endParaRPr lang="en-US" sz="1100" dirty="0"/>
                    </a:p>
                  </a:txBody>
                  <a:tcPr/>
                </a:tc>
                <a:extLst>
                  <a:ext uri="{0D108BD9-81ED-4DB2-BD59-A6C34878D82A}">
                    <a16:rowId xmlns:a16="http://schemas.microsoft.com/office/drawing/2014/main" val="2338231000"/>
                  </a:ext>
                </a:extLst>
              </a:tr>
              <a:tr h="138584">
                <a:tc>
                  <a:txBody>
                    <a:bodyPr/>
                    <a:lstStyle/>
                    <a:p>
                      <a:pPr algn="ctr" fontAlgn="base"/>
                      <a:r>
                        <a:rPr lang="en-US" sz="1100" dirty="0">
                          <a:effectLst/>
                          <a:latin typeface="inherit"/>
                        </a:rPr>
                        <a:t>cabin</a:t>
                      </a:r>
                    </a:p>
                  </a:txBody>
                  <a:tcPr anchor="ctr"/>
                </a:tc>
                <a:tc>
                  <a:txBody>
                    <a:bodyPr/>
                    <a:lstStyle/>
                    <a:p>
                      <a:pPr algn="ctr"/>
                      <a:r>
                        <a:rPr lang="en-US" sz="1100" b="0" i="0" kern="1200" dirty="0">
                          <a:solidFill>
                            <a:schemeClr val="dk1"/>
                          </a:solidFill>
                          <a:effectLst/>
                          <a:latin typeface="+mn-lt"/>
                          <a:ea typeface="+mn-ea"/>
                          <a:cs typeface="+mn-cs"/>
                        </a:rPr>
                        <a:t>Cabin number</a:t>
                      </a:r>
                      <a:endParaRPr lang="en-US" sz="1100" dirty="0"/>
                    </a:p>
                  </a:txBody>
                  <a:tcPr/>
                </a:tc>
                <a:extLst>
                  <a:ext uri="{0D108BD9-81ED-4DB2-BD59-A6C34878D82A}">
                    <a16:rowId xmlns:a16="http://schemas.microsoft.com/office/drawing/2014/main" val="196742891"/>
                  </a:ext>
                </a:extLst>
              </a:tr>
              <a:tr h="138584">
                <a:tc>
                  <a:txBody>
                    <a:bodyPr/>
                    <a:lstStyle/>
                    <a:p>
                      <a:pPr algn="ctr"/>
                      <a:r>
                        <a:rPr lang="en-US" sz="1100" b="0" i="0" kern="1200" dirty="0">
                          <a:solidFill>
                            <a:schemeClr val="dk1"/>
                          </a:solidFill>
                          <a:effectLst/>
                          <a:latin typeface="+mn-lt"/>
                          <a:ea typeface="+mn-ea"/>
                          <a:cs typeface="+mn-cs"/>
                        </a:rPr>
                        <a:t>embarked</a:t>
                      </a:r>
                      <a:endParaRPr lang="en-US" sz="1100" dirty="0"/>
                    </a:p>
                  </a:txBody>
                  <a:tcPr/>
                </a:tc>
                <a:tc>
                  <a:txBody>
                    <a:bodyPr/>
                    <a:lstStyle/>
                    <a:p>
                      <a:pPr algn="ctr"/>
                      <a:r>
                        <a:rPr lang="en-US" sz="1100" b="0" i="0" kern="1200" dirty="0">
                          <a:solidFill>
                            <a:schemeClr val="dk1"/>
                          </a:solidFill>
                          <a:effectLst/>
                          <a:latin typeface="+mn-lt"/>
                          <a:ea typeface="+mn-ea"/>
                          <a:cs typeface="+mn-cs"/>
                        </a:rPr>
                        <a:t>Port of Embarkation</a:t>
                      </a:r>
                      <a:endParaRPr lang="en-US" sz="1100" dirty="0"/>
                    </a:p>
                  </a:txBody>
                  <a:tcPr/>
                </a:tc>
                <a:extLst>
                  <a:ext uri="{0D108BD9-81ED-4DB2-BD59-A6C34878D82A}">
                    <a16:rowId xmlns:a16="http://schemas.microsoft.com/office/drawing/2014/main" val="27777512"/>
                  </a:ext>
                </a:extLst>
              </a:tr>
            </a:tbl>
          </a:graphicData>
        </a:graphic>
      </p:graphicFrame>
      <p:sp>
        <p:nvSpPr>
          <p:cNvPr id="6" name="矩形 5">
            <a:extLst>
              <a:ext uri="{FF2B5EF4-FFF2-40B4-BE49-F238E27FC236}">
                <a16:creationId xmlns:a16="http://schemas.microsoft.com/office/drawing/2014/main" id="{DB92630F-F35C-4D68-9990-8A492AFF31CE}"/>
              </a:ext>
            </a:extLst>
          </p:cNvPr>
          <p:cNvSpPr/>
          <p:nvPr/>
        </p:nvSpPr>
        <p:spPr>
          <a:xfrm>
            <a:off x="6094834" y="3705417"/>
            <a:ext cx="2515766" cy="1413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spcBef>
                <a:spcPts val="0"/>
              </a:spcBef>
              <a:spcAft>
                <a:spcPts val="1200"/>
              </a:spcAft>
              <a:buClr>
                <a:srgbClr val="CC9900"/>
              </a:buClr>
            </a:pPr>
            <a:r>
              <a:rPr lang="en-US" dirty="0">
                <a:solidFill>
                  <a:schemeClr val="dk1"/>
                </a:solidFill>
                <a:latin typeface="Arial"/>
                <a:ea typeface="Arial"/>
                <a:cs typeface="Arial"/>
              </a:rPr>
              <a:t>Key</a:t>
            </a:r>
          </a:p>
          <a:p>
            <a:pPr marR="0" lvl="0">
              <a:spcBef>
                <a:spcPts val="0"/>
              </a:spcBef>
              <a:spcAft>
                <a:spcPts val="1200"/>
              </a:spcAft>
              <a:buClr>
                <a:srgbClr val="CC9900"/>
              </a:buClr>
            </a:pPr>
            <a:r>
              <a:rPr lang="en-US" dirty="0">
                <a:solidFill>
                  <a:schemeClr val="dk1"/>
                </a:solidFill>
                <a:latin typeface="Arial"/>
                <a:ea typeface="Arial"/>
                <a:cs typeface="Arial"/>
              </a:rPr>
              <a:t>0 = No, 1 = Yes</a:t>
            </a:r>
          </a:p>
          <a:p>
            <a:pPr marR="0" lvl="0">
              <a:spcBef>
                <a:spcPts val="0"/>
              </a:spcBef>
              <a:spcAft>
                <a:spcPts val="1200"/>
              </a:spcAft>
              <a:buClr>
                <a:srgbClr val="CC9900"/>
              </a:buClr>
            </a:pPr>
            <a:r>
              <a:rPr lang="en-US" dirty="0">
                <a:solidFill>
                  <a:schemeClr val="dk1"/>
                </a:solidFill>
                <a:latin typeface="Arial"/>
                <a:ea typeface="Arial"/>
                <a:cs typeface="Arial"/>
              </a:rPr>
              <a:t>1 = 1</a:t>
            </a:r>
            <a:r>
              <a:rPr lang="en-US" baseline="30000" dirty="0">
                <a:solidFill>
                  <a:schemeClr val="dk1"/>
                </a:solidFill>
                <a:latin typeface="Arial"/>
                <a:ea typeface="Arial"/>
                <a:cs typeface="Arial"/>
              </a:rPr>
              <a:t>st</a:t>
            </a:r>
            <a:r>
              <a:rPr lang="en-US" dirty="0">
                <a:solidFill>
                  <a:schemeClr val="dk1"/>
                </a:solidFill>
                <a:latin typeface="Arial"/>
                <a:ea typeface="Arial"/>
                <a:cs typeface="Arial"/>
              </a:rPr>
              <a:t>, 2 = 2</a:t>
            </a:r>
            <a:r>
              <a:rPr lang="en-US" baseline="30000" dirty="0">
                <a:solidFill>
                  <a:schemeClr val="dk1"/>
                </a:solidFill>
                <a:latin typeface="Arial"/>
                <a:ea typeface="Arial"/>
                <a:cs typeface="Arial"/>
              </a:rPr>
              <a:t>nd</a:t>
            </a:r>
            <a:r>
              <a:rPr lang="en-US" dirty="0">
                <a:solidFill>
                  <a:schemeClr val="dk1"/>
                </a:solidFill>
                <a:latin typeface="Arial"/>
                <a:cs typeface="Arial"/>
              </a:rPr>
              <a:t>, 3 = 3</a:t>
            </a:r>
            <a:r>
              <a:rPr lang="en-US" baseline="30000" dirty="0">
                <a:solidFill>
                  <a:schemeClr val="dk1"/>
                </a:solidFill>
                <a:latin typeface="Arial"/>
                <a:cs typeface="Arial"/>
              </a:rPr>
              <a:t>rd</a:t>
            </a:r>
            <a:r>
              <a:rPr lang="en-US" dirty="0">
                <a:solidFill>
                  <a:schemeClr val="dk1"/>
                </a:solidFill>
                <a:latin typeface="Arial"/>
                <a:cs typeface="Arial"/>
              </a:rPr>
              <a:t> </a:t>
            </a:r>
          </a:p>
        </p:txBody>
      </p:sp>
      <p:sp>
        <p:nvSpPr>
          <p:cNvPr id="11" name="矩形 10">
            <a:extLst>
              <a:ext uri="{FF2B5EF4-FFF2-40B4-BE49-F238E27FC236}">
                <a16:creationId xmlns:a16="http://schemas.microsoft.com/office/drawing/2014/main" id="{C658F721-39F0-4946-B279-CC2BDBCDC4E9}"/>
              </a:ext>
            </a:extLst>
          </p:cNvPr>
          <p:cNvSpPr/>
          <p:nvPr/>
        </p:nvSpPr>
        <p:spPr>
          <a:xfrm>
            <a:off x="6096000" y="5410200"/>
            <a:ext cx="2057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dk1"/>
                </a:solidFill>
                <a:latin typeface="Arial"/>
                <a:cs typeface="Arial"/>
              </a:rPr>
              <a:t>C = Cherbourg, </a:t>
            </a:r>
          </a:p>
          <a:p>
            <a:r>
              <a:rPr lang="en-US" dirty="0">
                <a:solidFill>
                  <a:schemeClr val="dk1"/>
                </a:solidFill>
                <a:latin typeface="Arial"/>
                <a:cs typeface="Arial"/>
              </a:rPr>
              <a:t>Q = Queenstown, </a:t>
            </a:r>
          </a:p>
          <a:p>
            <a:r>
              <a:rPr lang="en-US" dirty="0">
                <a:solidFill>
                  <a:schemeClr val="dk1"/>
                </a:solidFill>
                <a:latin typeface="Arial"/>
                <a:cs typeface="Arial"/>
              </a:rPr>
              <a:t>S = Southampton</a:t>
            </a:r>
          </a:p>
        </p:txBody>
      </p:sp>
    </p:spTree>
    <p:extLst>
      <p:ext uri="{BB962C8B-B14F-4D97-AF65-F5344CB8AC3E}">
        <p14:creationId xmlns:p14="http://schemas.microsoft.com/office/powerpoint/2010/main" val="33542822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7</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OBJECTIVES</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2209800"/>
            <a:ext cx="7543800" cy="984885"/>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Predict if a passenger survived or not</a:t>
            </a:r>
          </a:p>
          <a:p>
            <a:pPr marR="0" lvl="0">
              <a:spcBef>
                <a:spcPts val="0"/>
              </a:spcBef>
              <a:spcAft>
                <a:spcPts val="1200"/>
              </a:spcAft>
              <a:buClr>
                <a:srgbClr val="CC9900"/>
              </a:buClr>
            </a:pPr>
            <a:endParaRPr lang="en-US" sz="2400" dirty="0">
              <a:solidFill>
                <a:schemeClr val="dk1"/>
              </a:solidFill>
              <a:latin typeface="Arial"/>
              <a:ea typeface="Arial"/>
              <a:cs typeface="Arial"/>
            </a:endParaRPr>
          </a:p>
        </p:txBody>
      </p:sp>
    </p:spTree>
    <p:extLst>
      <p:ext uri="{BB962C8B-B14F-4D97-AF65-F5344CB8AC3E}">
        <p14:creationId xmlns:p14="http://schemas.microsoft.com/office/powerpoint/2010/main" val="28364466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8</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461665"/>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p:txBody>
      </p:sp>
      <p:pic>
        <p:nvPicPr>
          <p:cNvPr id="2" name="图片 1">
            <a:extLst>
              <a:ext uri="{FF2B5EF4-FFF2-40B4-BE49-F238E27FC236}">
                <a16:creationId xmlns:a16="http://schemas.microsoft.com/office/drawing/2014/main" id="{6F1E201C-2157-4E2F-BA99-5BB1F90C64BA}"/>
              </a:ext>
            </a:extLst>
          </p:cNvPr>
          <p:cNvPicPr>
            <a:picLocks noChangeAspect="1"/>
          </p:cNvPicPr>
          <p:nvPr/>
        </p:nvPicPr>
        <p:blipFill>
          <a:blip r:embed="rId2"/>
          <a:stretch>
            <a:fillRect/>
          </a:stretch>
        </p:blipFill>
        <p:spPr>
          <a:xfrm>
            <a:off x="421821" y="2604775"/>
            <a:ext cx="8324850" cy="4100825"/>
          </a:xfrm>
          <a:prstGeom prst="rect">
            <a:avLst/>
          </a:prstGeom>
        </p:spPr>
      </p:pic>
    </p:spTree>
    <p:extLst>
      <p:ext uri="{BB962C8B-B14F-4D97-AF65-F5344CB8AC3E}">
        <p14:creationId xmlns:p14="http://schemas.microsoft.com/office/powerpoint/2010/main" val="12268179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9</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23330"/>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Women are more likely to survive.</a:t>
            </a:r>
          </a:p>
        </p:txBody>
      </p:sp>
      <p:pic>
        <p:nvPicPr>
          <p:cNvPr id="5" name="图片 4">
            <a:extLst>
              <a:ext uri="{FF2B5EF4-FFF2-40B4-BE49-F238E27FC236}">
                <a16:creationId xmlns:a16="http://schemas.microsoft.com/office/drawing/2014/main" id="{50760677-C0A5-4AE1-9F8E-054C5A525B4C}"/>
              </a:ext>
            </a:extLst>
          </p:cNvPr>
          <p:cNvPicPr>
            <a:picLocks noChangeAspect="1"/>
          </p:cNvPicPr>
          <p:nvPr/>
        </p:nvPicPr>
        <p:blipFill>
          <a:blip r:embed="rId2"/>
          <a:stretch>
            <a:fillRect/>
          </a:stretch>
        </p:blipFill>
        <p:spPr>
          <a:xfrm>
            <a:off x="1447800" y="2743199"/>
            <a:ext cx="6400800" cy="4083529"/>
          </a:xfrm>
          <a:prstGeom prst="rect">
            <a:avLst/>
          </a:prstGeom>
        </p:spPr>
      </p:pic>
    </p:spTree>
    <p:extLst>
      <p:ext uri="{BB962C8B-B14F-4D97-AF65-F5344CB8AC3E}">
        <p14:creationId xmlns:p14="http://schemas.microsoft.com/office/powerpoint/2010/main" val="4204785691"/>
      </p:ext>
    </p:extLst>
  </p:cSld>
  <p:clrMapOvr>
    <a:masterClrMapping/>
  </p:clrMapOvr>
</p:sld>
</file>

<file path=ppt/theme/theme1.xml><?xml version="1.0" encoding="utf-8"?>
<a:theme xmlns:a="http://schemas.openxmlformats.org/drawingml/2006/main" name="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90994</TotalTime>
  <Words>364</Words>
  <Application>Microsoft Office PowerPoint</Application>
  <PresentationFormat>全屏显示(4:3)</PresentationFormat>
  <Paragraphs>127</Paragraphs>
  <Slides>16</Slides>
  <Notes>7</Notes>
  <HiddenSlides>0</HiddenSlides>
  <MMClips>1</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16</vt:i4>
      </vt:variant>
    </vt:vector>
  </HeadingPairs>
  <TitlesOfParts>
    <vt:vector size="24" baseType="lpstr">
      <vt:lpstr>Helvetica Neue</vt:lpstr>
      <vt:lpstr>inherit</vt:lpstr>
      <vt:lpstr>宋体</vt:lpstr>
      <vt:lpstr>Arial</vt:lpstr>
      <vt:lpstr>Calibri</vt:lpstr>
      <vt:lpstr>Monotype Corsiva</vt:lpstr>
      <vt:lpstr>Wingdings</vt:lpstr>
      <vt:lpstr>Office Theme</vt:lpstr>
      <vt:lpstr>Titanic: Machine Learning from Disaster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Purdue University Calumet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Armin K Silaen</dc:creator>
  <cp:lastModifiedBy>liming wu</cp:lastModifiedBy>
  <cp:revision>3443</cp:revision>
  <dcterms:created xsi:type="dcterms:W3CDTF">2008-02-28T18:02:14Z</dcterms:created>
  <dcterms:modified xsi:type="dcterms:W3CDTF">2017-09-29T15:09:33Z</dcterms:modified>
</cp:coreProperties>
</file>